
<file path=[Content_Types].xml><?xml version="1.0" encoding="utf-8"?>
<Types xmlns="http://schemas.openxmlformats.org/package/2006/content-types">
  <Default Extension="3H0WYA1uyYnM50fJjppoWobPEVzECi9QQS06dvKqHoBCwFtzMob2Ujg"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6" r:id="rId2"/>
    <p:sldId id="257" r:id="rId3"/>
    <p:sldId id="261" r:id="rId4"/>
    <p:sldId id="259" r:id="rId5"/>
    <p:sldId id="260" r:id="rId6"/>
    <p:sldId id="262" r:id="rId7"/>
    <p:sldId id="263" r:id="rId8"/>
    <p:sldId id="258" r:id="rId9"/>
    <p:sldId id="266" r:id="rId10"/>
  </p:sldIdLst>
  <p:sldSz cx="6858000" cy="12192000"/>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32" autoAdjust="0"/>
    <p:restoredTop sz="94424" autoAdjust="0"/>
  </p:normalViewPr>
  <p:slideViewPr>
    <p:cSldViewPr snapToGrid="0">
      <p:cViewPr varScale="1">
        <p:scale>
          <a:sx n="39" d="100"/>
          <a:sy n="39" d="100"/>
        </p:scale>
        <p:origin x="2700" y="54"/>
      </p:cViewPr>
      <p:guideLst>
        <p:guide orient="horz" pos="3840"/>
        <p:guide pos="2160"/>
      </p:guideLst>
    </p:cSldViewPr>
  </p:slideViewPr>
  <p:outlineViewPr>
    <p:cViewPr>
      <p:scale>
        <a:sx n="33" d="100"/>
        <a:sy n="33" d="100"/>
      </p:scale>
      <p:origin x="0" y="-2052"/>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84686" cy="501771"/>
          </a:xfrm>
          <a:prstGeom prst="rect">
            <a:avLst/>
          </a:prstGeom>
        </p:spPr>
        <p:txBody>
          <a:bodyPr vert="horz" lIns="63968" tIns="31984" rIns="63968" bIns="31984" rtlCol="0"/>
          <a:lstStyle>
            <a:lvl1pPr algn="l">
              <a:defRPr sz="900"/>
            </a:lvl1pPr>
          </a:lstStyle>
          <a:p>
            <a:endParaRPr kumimoji="1" lang="ja-JP" altLang="en-US"/>
          </a:p>
        </p:txBody>
      </p:sp>
      <p:sp>
        <p:nvSpPr>
          <p:cNvPr id="3" name="日付プレースホルダー 2"/>
          <p:cNvSpPr>
            <a:spLocks noGrp="1"/>
          </p:cNvSpPr>
          <p:nvPr>
            <p:ph type="dt" sz="quarter" idx="1"/>
          </p:nvPr>
        </p:nvSpPr>
        <p:spPr>
          <a:xfrm>
            <a:off x="3901261" y="2"/>
            <a:ext cx="2985794" cy="501771"/>
          </a:xfrm>
          <a:prstGeom prst="rect">
            <a:avLst/>
          </a:prstGeom>
        </p:spPr>
        <p:txBody>
          <a:bodyPr vert="horz" lIns="63968" tIns="31984" rIns="63968" bIns="31984" rtlCol="0"/>
          <a:lstStyle>
            <a:lvl1pPr algn="r">
              <a:defRPr sz="900"/>
            </a:lvl1pPr>
          </a:lstStyle>
          <a:p>
            <a:fld id="{D9C95E6C-60D5-4073-A41B-D826B5592BA2}" type="datetimeFigureOut">
              <a:rPr kumimoji="1" lang="ja-JP" altLang="en-US" smtClean="0"/>
              <a:t>2024/1/4</a:t>
            </a:fld>
            <a:endParaRPr kumimoji="1" lang="ja-JP" altLang="en-US"/>
          </a:p>
        </p:txBody>
      </p:sp>
      <p:sp>
        <p:nvSpPr>
          <p:cNvPr id="4" name="フッター プレースホルダー 3"/>
          <p:cNvSpPr>
            <a:spLocks noGrp="1"/>
          </p:cNvSpPr>
          <p:nvPr>
            <p:ph type="ftr" sz="quarter" idx="2"/>
          </p:nvPr>
        </p:nvSpPr>
        <p:spPr>
          <a:xfrm>
            <a:off x="2" y="9516942"/>
            <a:ext cx="2984686" cy="501771"/>
          </a:xfrm>
          <a:prstGeom prst="rect">
            <a:avLst/>
          </a:prstGeom>
        </p:spPr>
        <p:txBody>
          <a:bodyPr vert="horz" lIns="63968" tIns="31984" rIns="63968" bIns="31984" rtlCol="0" anchor="b"/>
          <a:lstStyle>
            <a:lvl1pPr algn="l">
              <a:defRPr sz="900"/>
            </a:lvl1pPr>
          </a:lstStyle>
          <a:p>
            <a:endParaRPr kumimoji="1" lang="ja-JP" altLang="en-US"/>
          </a:p>
        </p:txBody>
      </p:sp>
      <p:sp>
        <p:nvSpPr>
          <p:cNvPr id="5" name="スライド番号プレースホルダー 4"/>
          <p:cNvSpPr>
            <a:spLocks noGrp="1"/>
          </p:cNvSpPr>
          <p:nvPr>
            <p:ph type="sldNum" sz="quarter" idx="3"/>
          </p:nvPr>
        </p:nvSpPr>
        <p:spPr>
          <a:xfrm>
            <a:off x="3901261" y="9516942"/>
            <a:ext cx="2985794" cy="501771"/>
          </a:xfrm>
          <a:prstGeom prst="rect">
            <a:avLst/>
          </a:prstGeom>
        </p:spPr>
        <p:txBody>
          <a:bodyPr vert="horz" lIns="63968" tIns="31984" rIns="63968" bIns="31984" rtlCol="0" anchor="b"/>
          <a:lstStyle>
            <a:lvl1pPr algn="r">
              <a:defRPr sz="900"/>
            </a:lvl1pPr>
          </a:lstStyle>
          <a:p>
            <a:fld id="{C8789CC3-5355-4FCF-B61F-953B401CE64D}" type="slidenum">
              <a:rPr kumimoji="1" lang="ja-JP" altLang="en-US" smtClean="0"/>
              <a:t>‹#›</a:t>
            </a:fld>
            <a:endParaRPr kumimoji="1" lang="ja-JP" altLang="en-US"/>
          </a:p>
        </p:txBody>
      </p:sp>
    </p:spTree>
    <p:extLst>
      <p:ext uri="{BB962C8B-B14F-4D97-AF65-F5344CB8AC3E}">
        <p14:creationId xmlns:p14="http://schemas.microsoft.com/office/powerpoint/2010/main" val="3775827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4"/>
            <a:ext cx="2984406" cy="502731"/>
          </a:xfrm>
          <a:prstGeom prst="rect">
            <a:avLst/>
          </a:prstGeom>
        </p:spPr>
        <p:txBody>
          <a:bodyPr vert="horz" lIns="89639" tIns="44820" rIns="89639" bIns="448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2213" y="4"/>
            <a:ext cx="2984405" cy="502731"/>
          </a:xfrm>
          <a:prstGeom prst="rect">
            <a:avLst/>
          </a:prstGeom>
        </p:spPr>
        <p:txBody>
          <a:bodyPr vert="horz" lIns="89639" tIns="44820" rIns="89639" bIns="44820" rtlCol="0"/>
          <a:lstStyle>
            <a:lvl1pPr algn="r">
              <a:defRPr sz="1200"/>
            </a:lvl1pPr>
          </a:lstStyle>
          <a:p>
            <a:fld id="{7B51F0E4-EFD3-4A2A-8DCB-A25E9C34C886}" type="datetimeFigureOut">
              <a:rPr kumimoji="1" lang="ja-JP" altLang="en-US" smtClean="0"/>
              <a:t>2024/1/4</a:t>
            </a:fld>
            <a:endParaRPr kumimoji="1" lang="ja-JP" altLang="en-US"/>
          </a:p>
        </p:txBody>
      </p:sp>
      <p:sp>
        <p:nvSpPr>
          <p:cNvPr id="4" name="スライド イメージ プレースホルダー 3"/>
          <p:cNvSpPr>
            <a:spLocks noGrp="1" noRot="1" noChangeAspect="1"/>
          </p:cNvSpPr>
          <p:nvPr>
            <p:ph type="sldImg" idx="2"/>
          </p:nvPr>
        </p:nvSpPr>
        <p:spPr>
          <a:xfrm>
            <a:off x="2492375" y="1250950"/>
            <a:ext cx="1903413" cy="3384550"/>
          </a:xfrm>
          <a:prstGeom prst="rect">
            <a:avLst/>
          </a:prstGeom>
          <a:noFill/>
          <a:ln w="12700">
            <a:solidFill>
              <a:prstClr val="black"/>
            </a:solidFill>
          </a:ln>
        </p:spPr>
        <p:txBody>
          <a:bodyPr vert="horz" lIns="89639" tIns="44820" rIns="89639" bIns="44820" rtlCol="0" anchor="ctr"/>
          <a:lstStyle/>
          <a:p>
            <a:endParaRPr lang="ja-JP" altLang="en-US"/>
          </a:p>
        </p:txBody>
      </p:sp>
      <p:sp>
        <p:nvSpPr>
          <p:cNvPr id="5" name="ノート プレースホルダー 4"/>
          <p:cNvSpPr>
            <a:spLocks noGrp="1"/>
          </p:cNvSpPr>
          <p:nvPr>
            <p:ph type="body" sz="quarter" idx="3"/>
          </p:nvPr>
        </p:nvSpPr>
        <p:spPr>
          <a:xfrm>
            <a:off x="688357" y="4821224"/>
            <a:ext cx="5511461" cy="3945347"/>
          </a:xfrm>
          <a:prstGeom prst="rect">
            <a:avLst/>
          </a:prstGeom>
        </p:spPr>
        <p:txBody>
          <a:bodyPr vert="horz" lIns="89639" tIns="44820" rIns="89639" bIns="448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515985"/>
            <a:ext cx="2984406" cy="502731"/>
          </a:xfrm>
          <a:prstGeom prst="rect">
            <a:avLst/>
          </a:prstGeom>
        </p:spPr>
        <p:txBody>
          <a:bodyPr vert="horz" lIns="89639" tIns="44820" rIns="89639" bIns="448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2213" y="9515985"/>
            <a:ext cx="2984405" cy="502731"/>
          </a:xfrm>
          <a:prstGeom prst="rect">
            <a:avLst/>
          </a:prstGeom>
        </p:spPr>
        <p:txBody>
          <a:bodyPr vert="horz" lIns="89639" tIns="44820" rIns="89639" bIns="44820" rtlCol="0" anchor="b"/>
          <a:lstStyle>
            <a:lvl1pPr algn="r">
              <a:defRPr sz="1200"/>
            </a:lvl1pPr>
          </a:lstStyle>
          <a:p>
            <a:fld id="{66BB0358-C89E-408E-BCC1-B1A960F3636F}" type="slidenum">
              <a:rPr kumimoji="1" lang="ja-JP" altLang="en-US" smtClean="0"/>
              <a:t>‹#›</a:t>
            </a:fld>
            <a:endParaRPr kumimoji="1" lang="ja-JP" altLang="en-US"/>
          </a:p>
        </p:txBody>
      </p:sp>
    </p:spTree>
    <p:extLst>
      <p:ext uri="{BB962C8B-B14F-4D97-AF65-F5344CB8AC3E}">
        <p14:creationId xmlns:p14="http://schemas.microsoft.com/office/powerpoint/2010/main" val="28420231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6BB0358-C89E-408E-BCC1-B1A960F3636F}" type="slidenum">
              <a:rPr kumimoji="1" lang="ja-JP" altLang="en-US" smtClean="0"/>
              <a:t>1</a:t>
            </a:fld>
            <a:endParaRPr kumimoji="1" lang="ja-JP" altLang="en-US"/>
          </a:p>
        </p:txBody>
      </p:sp>
    </p:spTree>
    <p:extLst>
      <p:ext uri="{BB962C8B-B14F-4D97-AF65-F5344CB8AC3E}">
        <p14:creationId xmlns:p14="http://schemas.microsoft.com/office/powerpoint/2010/main" val="2641237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6BB0358-C89E-408E-BCC1-B1A960F3636F}" type="slidenum">
              <a:rPr kumimoji="1" lang="ja-JP" altLang="en-US" smtClean="0"/>
              <a:t>2</a:t>
            </a:fld>
            <a:endParaRPr kumimoji="1" lang="ja-JP" altLang="en-US"/>
          </a:p>
        </p:txBody>
      </p:sp>
    </p:spTree>
    <p:extLst>
      <p:ext uri="{BB962C8B-B14F-4D97-AF65-F5344CB8AC3E}">
        <p14:creationId xmlns:p14="http://schemas.microsoft.com/office/powerpoint/2010/main" val="2579781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BB0358-C89E-408E-BCC1-B1A960F3636F}" type="slidenum">
              <a:rPr kumimoji="1" lang="ja-JP" altLang="en-US" smtClean="0"/>
              <a:t>3</a:t>
            </a:fld>
            <a:endParaRPr kumimoji="1" lang="ja-JP" altLang="en-US"/>
          </a:p>
        </p:txBody>
      </p:sp>
    </p:spTree>
    <p:extLst>
      <p:ext uri="{BB962C8B-B14F-4D97-AF65-F5344CB8AC3E}">
        <p14:creationId xmlns:p14="http://schemas.microsoft.com/office/powerpoint/2010/main" val="1586280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6BB0358-C89E-408E-BCC1-B1A960F3636F}" type="slidenum">
              <a:rPr kumimoji="1" lang="ja-JP" altLang="en-US" smtClean="0"/>
              <a:t>4</a:t>
            </a:fld>
            <a:endParaRPr kumimoji="1" lang="ja-JP" altLang="en-US"/>
          </a:p>
        </p:txBody>
      </p:sp>
    </p:spTree>
    <p:extLst>
      <p:ext uri="{BB962C8B-B14F-4D97-AF65-F5344CB8AC3E}">
        <p14:creationId xmlns:p14="http://schemas.microsoft.com/office/powerpoint/2010/main" val="2816301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6BB0358-C89E-408E-BCC1-B1A960F3636F}" type="slidenum">
              <a:rPr kumimoji="1" lang="ja-JP" altLang="en-US" smtClean="0"/>
              <a:t>5</a:t>
            </a:fld>
            <a:endParaRPr kumimoji="1" lang="ja-JP" altLang="en-US"/>
          </a:p>
        </p:txBody>
      </p:sp>
    </p:spTree>
    <p:extLst>
      <p:ext uri="{BB962C8B-B14F-4D97-AF65-F5344CB8AC3E}">
        <p14:creationId xmlns:p14="http://schemas.microsoft.com/office/powerpoint/2010/main" val="4238615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6BB0358-C89E-408E-BCC1-B1A960F3636F}" type="slidenum">
              <a:rPr kumimoji="1" lang="ja-JP" altLang="en-US" smtClean="0"/>
              <a:t>6</a:t>
            </a:fld>
            <a:endParaRPr kumimoji="1" lang="ja-JP" altLang="en-US"/>
          </a:p>
        </p:txBody>
      </p:sp>
    </p:spTree>
    <p:extLst>
      <p:ext uri="{BB962C8B-B14F-4D97-AF65-F5344CB8AC3E}">
        <p14:creationId xmlns:p14="http://schemas.microsoft.com/office/powerpoint/2010/main" val="2971373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6BB0358-C89E-408E-BCC1-B1A960F3636F}" type="slidenum">
              <a:rPr kumimoji="1" lang="ja-JP" altLang="en-US" smtClean="0"/>
              <a:t>7</a:t>
            </a:fld>
            <a:endParaRPr kumimoji="1" lang="ja-JP" altLang="en-US"/>
          </a:p>
        </p:txBody>
      </p:sp>
    </p:spTree>
    <p:extLst>
      <p:ext uri="{BB962C8B-B14F-4D97-AF65-F5344CB8AC3E}">
        <p14:creationId xmlns:p14="http://schemas.microsoft.com/office/powerpoint/2010/main" val="2452825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6BB0358-C89E-408E-BCC1-B1A960F3636F}" type="slidenum">
              <a:rPr kumimoji="1" lang="ja-JP" altLang="en-US" smtClean="0"/>
              <a:t>8</a:t>
            </a:fld>
            <a:endParaRPr kumimoji="1" lang="ja-JP" altLang="en-US"/>
          </a:p>
        </p:txBody>
      </p:sp>
    </p:spTree>
    <p:extLst>
      <p:ext uri="{BB962C8B-B14F-4D97-AF65-F5344CB8AC3E}">
        <p14:creationId xmlns:p14="http://schemas.microsoft.com/office/powerpoint/2010/main" val="1997421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5BE57A6-8327-4634-B8A6-1CB5E8204A4B}" type="slidenum">
              <a:rPr kumimoji="1" lang="ja-JP" altLang="en-US" smtClean="0"/>
              <a:t>9</a:t>
            </a:fld>
            <a:endParaRPr kumimoji="1" lang="ja-JP" altLang="en-US"/>
          </a:p>
        </p:txBody>
      </p:sp>
    </p:spTree>
    <p:extLst>
      <p:ext uri="{BB962C8B-B14F-4D97-AF65-F5344CB8AC3E}">
        <p14:creationId xmlns:p14="http://schemas.microsoft.com/office/powerpoint/2010/main" val="813152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42D4A10-7C18-445A-BC44-A2BE8C0C2695}" type="datetimeFigureOut">
              <a:rPr kumimoji="1" lang="ja-JP" altLang="en-US" smtClean="0"/>
              <a:t>2024/1/4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982375-B61C-472B-9844-6D19215B5AC0}" type="slidenum">
              <a:rPr kumimoji="1" lang="ja-JP" altLang="en-US" smtClean="0"/>
              <a:t>‹#›</a:t>
            </a:fld>
            <a:endParaRPr kumimoji="1" lang="ja-JP" altLang="en-US"/>
          </a:p>
        </p:txBody>
      </p:sp>
    </p:spTree>
    <p:extLst>
      <p:ext uri="{BB962C8B-B14F-4D97-AF65-F5344CB8AC3E}">
        <p14:creationId xmlns:p14="http://schemas.microsoft.com/office/powerpoint/2010/main" val="2585416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2D4A10-7C18-445A-BC44-A2BE8C0C2695}" type="datetimeFigureOut">
              <a:rPr kumimoji="1" lang="ja-JP" altLang="en-US" smtClean="0"/>
              <a:t>2024/1/4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982375-B61C-472B-9844-6D19215B5AC0}" type="slidenum">
              <a:rPr kumimoji="1" lang="ja-JP" altLang="en-US" smtClean="0"/>
              <a:t>‹#›</a:t>
            </a:fld>
            <a:endParaRPr kumimoji="1" lang="ja-JP" altLang="en-US"/>
          </a:p>
        </p:txBody>
      </p:sp>
    </p:spTree>
    <p:extLst>
      <p:ext uri="{BB962C8B-B14F-4D97-AF65-F5344CB8AC3E}">
        <p14:creationId xmlns:p14="http://schemas.microsoft.com/office/powerpoint/2010/main" val="93782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2D4A10-7C18-445A-BC44-A2BE8C0C2695}" type="datetimeFigureOut">
              <a:rPr kumimoji="1" lang="ja-JP" altLang="en-US" smtClean="0"/>
              <a:t>2024/1/4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982375-B61C-472B-9844-6D19215B5AC0}" type="slidenum">
              <a:rPr kumimoji="1" lang="ja-JP" altLang="en-US" smtClean="0"/>
              <a:t>‹#›</a:t>
            </a:fld>
            <a:endParaRPr kumimoji="1" lang="ja-JP" altLang="en-US"/>
          </a:p>
        </p:txBody>
      </p:sp>
    </p:spTree>
    <p:extLst>
      <p:ext uri="{BB962C8B-B14F-4D97-AF65-F5344CB8AC3E}">
        <p14:creationId xmlns:p14="http://schemas.microsoft.com/office/powerpoint/2010/main" val="3086019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2D4A10-7C18-445A-BC44-A2BE8C0C2695}" type="datetimeFigureOut">
              <a:rPr kumimoji="1" lang="ja-JP" altLang="en-US" smtClean="0"/>
              <a:t>2024/1/4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982375-B61C-472B-9844-6D19215B5AC0}" type="slidenum">
              <a:rPr kumimoji="1" lang="ja-JP" altLang="en-US" smtClean="0"/>
              <a:t>‹#›</a:t>
            </a:fld>
            <a:endParaRPr kumimoji="1" lang="ja-JP" altLang="en-US"/>
          </a:p>
        </p:txBody>
      </p:sp>
    </p:spTree>
    <p:extLst>
      <p:ext uri="{BB962C8B-B14F-4D97-AF65-F5344CB8AC3E}">
        <p14:creationId xmlns:p14="http://schemas.microsoft.com/office/powerpoint/2010/main" val="101606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42D4A10-7C18-445A-BC44-A2BE8C0C2695}" type="datetimeFigureOut">
              <a:rPr kumimoji="1" lang="ja-JP" altLang="en-US" smtClean="0"/>
              <a:t>2024/1/4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982375-B61C-472B-9844-6D19215B5AC0}" type="slidenum">
              <a:rPr kumimoji="1" lang="ja-JP" altLang="en-US" smtClean="0"/>
              <a:t>‹#›</a:t>
            </a:fld>
            <a:endParaRPr kumimoji="1" lang="ja-JP" altLang="en-US"/>
          </a:p>
        </p:txBody>
      </p:sp>
    </p:spTree>
    <p:extLst>
      <p:ext uri="{BB962C8B-B14F-4D97-AF65-F5344CB8AC3E}">
        <p14:creationId xmlns:p14="http://schemas.microsoft.com/office/powerpoint/2010/main" val="1070429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42D4A10-7C18-445A-BC44-A2BE8C0C2695}" type="datetimeFigureOut">
              <a:rPr kumimoji="1" lang="ja-JP" altLang="en-US" smtClean="0"/>
              <a:t>2024/1/4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1982375-B61C-472B-9844-6D19215B5AC0}" type="slidenum">
              <a:rPr kumimoji="1" lang="ja-JP" altLang="en-US" smtClean="0"/>
              <a:t>‹#›</a:t>
            </a:fld>
            <a:endParaRPr kumimoji="1" lang="ja-JP" altLang="en-US"/>
          </a:p>
        </p:txBody>
      </p:sp>
    </p:spTree>
    <p:extLst>
      <p:ext uri="{BB962C8B-B14F-4D97-AF65-F5344CB8AC3E}">
        <p14:creationId xmlns:p14="http://schemas.microsoft.com/office/powerpoint/2010/main" val="251358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4453467"/>
            <a:ext cx="2901255" cy="65503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4453467"/>
            <a:ext cx="2915543" cy="65503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42D4A10-7C18-445A-BC44-A2BE8C0C2695}" type="datetimeFigureOut">
              <a:rPr kumimoji="1" lang="ja-JP" altLang="en-US" smtClean="0"/>
              <a:t>2024/1/4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1982375-B61C-472B-9844-6D19215B5AC0}" type="slidenum">
              <a:rPr kumimoji="1" lang="ja-JP" altLang="en-US" smtClean="0"/>
              <a:t>‹#›</a:t>
            </a:fld>
            <a:endParaRPr kumimoji="1" lang="ja-JP" altLang="en-US"/>
          </a:p>
        </p:txBody>
      </p:sp>
    </p:spTree>
    <p:extLst>
      <p:ext uri="{BB962C8B-B14F-4D97-AF65-F5344CB8AC3E}">
        <p14:creationId xmlns:p14="http://schemas.microsoft.com/office/powerpoint/2010/main" val="1804220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42D4A10-7C18-445A-BC44-A2BE8C0C2695}" type="datetimeFigureOut">
              <a:rPr kumimoji="1" lang="ja-JP" altLang="en-US" smtClean="0"/>
              <a:t>2024/1/4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1982375-B61C-472B-9844-6D19215B5AC0}" type="slidenum">
              <a:rPr kumimoji="1" lang="ja-JP" altLang="en-US" smtClean="0"/>
              <a:t>‹#›</a:t>
            </a:fld>
            <a:endParaRPr kumimoji="1" lang="ja-JP" altLang="en-US"/>
          </a:p>
        </p:txBody>
      </p:sp>
    </p:spTree>
    <p:extLst>
      <p:ext uri="{BB962C8B-B14F-4D97-AF65-F5344CB8AC3E}">
        <p14:creationId xmlns:p14="http://schemas.microsoft.com/office/powerpoint/2010/main" val="3542804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2D4A10-7C18-445A-BC44-A2BE8C0C2695}" type="datetimeFigureOut">
              <a:rPr kumimoji="1" lang="ja-JP" altLang="en-US" smtClean="0"/>
              <a:t>2024/1/4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1982375-B61C-472B-9844-6D19215B5AC0}" type="slidenum">
              <a:rPr kumimoji="1" lang="ja-JP" altLang="en-US" smtClean="0"/>
              <a:t>‹#›</a:t>
            </a:fld>
            <a:endParaRPr kumimoji="1" lang="ja-JP" altLang="en-US"/>
          </a:p>
        </p:txBody>
      </p:sp>
    </p:spTree>
    <p:extLst>
      <p:ext uri="{BB962C8B-B14F-4D97-AF65-F5344CB8AC3E}">
        <p14:creationId xmlns:p14="http://schemas.microsoft.com/office/powerpoint/2010/main" val="4107279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2D4A10-7C18-445A-BC44-A2BE8C0C2695}" type="datetimeFigureOut">
              <a:rPr kumimoji="1" lang="ja-JP" altLang="en-US" smtClean="0"/>
              <a:t>2024/1/4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1982375-B61C-472B-9844-6D19215B5AC0}" type="slidenum">
              <a:rPr kumimoji="1" lang="ja-JP" altLang="en-US" smtClean="0"/>
              <a:t>‹#›</a:t>
            </a:fld>
            <a:endParaRPr kumimoji="1" lang="ja-JP" altLang="en-US"/>
          </a:p>
        </p:txBody>
      </p:sp>
    </p:spTree>
    <p:extLst>
      <p:ext uri="{BB962C8B-B14F-4D97-AF65-F5344CB8AC3E}">
        <p14:creationId xmlns:p14="http://schemas.microsoft.com/office/powerpoint/2010/main" val="3898604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2D4A10-7C18-445A-BC44-A2BE8C0C2695}" type="datetimeFigureOut">
              <a:rPr kumimoji="1" lang="ja-JP" altLang="en-US" smtClean="0"/>
              <a:t>2024/1/4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1982375-B61C-472B-9844-6D19215B5AC0}" type="slidenum">
              <a:rPr kumimoji="1" lang="ja-JP" altLang="en-US" smtClean="0"/>
              <a:t>‹#›</a:t>
            </a:fld>
            <a:endParaRPr kumimoji="1" lang="ja-JP" altLang="en-US"/>
          </a:p>
        </p:txBody>
      </p:sp>
    </p:spTree>
    <p:extLst>
      <p:ext uri="{BB962C8B-B14F-4D97-AF65-F5344CB8AC3E}">
        <p14:creationId xmlns:p14="http://schemas.microsoft.com/office/powerpoint/2010/main" val="3951684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342D4A10-7C18-445A-BC44-A2BE8C0C2695}" type="datetimeFigureOut">
              <a:rPr kumimoji="1" lang="ja-JP" altLang="en-US" smtClean="0"/>
              <a:t>2024/1/4</a:t>
            </a:fld>
            <a:endParaRPr kumimoji="1" lang="ja-JP" alt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A1982375-B61C-472B-9844-6D19215B5AC0}" type="slidenum">
              <a:rPr kumimoji="1" lang="ja-JP" altLang="en-US" smtClean="0"/>
              <a:t>‹#›</a:t>
            </a:fld>
            <a:endParaRPr kumimoji="1" lang="ja-JP" altLang="en-US"/>
          </a:p>
        </p:txBody>
      </p:sp>
    </p:spTree>
    <p:extLst>
      <p:ext uri="{BB962C8B-B14F-4D97-AF65-F5344CB8AC3E}">
        <p14:creationId xmlns:p14="http://schemas.microsoft.com/office/powerpoint/2010/main" val="3263644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kazenomura.jp/" TargetMode="External"/><Relationship Id="rId4" Type="http://schemas.openxmlformats.org/officeDocument/2006/relationships/image" Target="../media/image32.jp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7.jpeg"/><Relationship Id="rId11" Type="http://schemas.openxmlformats.org/officeDocument/2006/relationships/hyperlink" Target="https://search.yahoo.co.jp/image/search?rkf=2&amp;ei=UTF-8&amp;p=%E6%89%8B%E6%AF%AC+%E3%82%A4%E3%83%A9%E3%82%B9%E3%83%88" TargetMode="External"/><Relationship Id="rId5" Type="http://schemas.openxmlformats.org/officeDocument/2006/relationships/image" Target="../media/image36.jpeg"/><Relationship Id="rId10" Type="http://schemas.openxmlformats.org/officeDocument/2006/relationships/image" Target="../media/image40.3H0WYA1uyYnM50fJjppoWobPEVzECi9QQS06dvKqHoBCwFtzMob2Ujg"/><Relationship Id="rId4" Type="http://schemas.openxmlformats.org/officeDocument/2006/relationships/image" Target="../media/image35.jpeg"/><Relationship Id="rId9" Type="http://schemas.openxmlformats.org/officeDocument/2006/relationships/hyperlink" Target="http://gahag.net/006685-chinese-milk-vet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48987" y="1217373"/>
            <a:ext cx="5109013" cy="611031"/>
          </a:xfrm>
        </p:spPr>
        <p:txBody>
          <a:bodyPr anchor="ctr">
            <a:normAutofit fontScale="90000"/>
          </a:bodyPr>
          <a:lstStyle/>
          <a:p>
            <a:r>
              <a:rPr kumimoji="1" lang="ja-JP" altLang="en-US" sz="2800" dirty="0"/>
              <a:t>社会福祉法人　生活クラブ</a:t>
            </a:r>
            <a:br>
              <a:rPr kumimoji="1" lang="en-US" altLang="ja-JP" sz="2800" dirty="0"/>
            </a:br>
            <a:r>
              <a:rPr kumimoji="1" lang="ja-JP" altLang="en-US" sz="2800" dirty="0"/>
              <a:t>　　　</a:t>
            </a:r>
          </a:p>
        </p:txBody>
      </p:sp>
      <p:sp>
        <p:nvSpPr>
          <p:cNvPr id="4" name="タイトル 1"/>
          <p:cNvSpPr txBox="1">
            <a:spLocks/>
          </p:cNvSpPr>
          <p:nvPr/>
        </p:nvSpPr>
        <p:spPr>
          <a:xfrm>
            <a:off x="382905" y="1947150"/>
            <a:ext cx="5829300" cy="1458662"/>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en-US" dirty="0">
                <a:latin typeface="HGP創英角ﾎﾟｯﾌﾟ体" panose="040B0A00000000000000" pitchFamily="50" charset="-128"/>
                <a:ea typeface="HGP創英角ﾎﾟｯﾌﾟ体" panose="040B0A00000000000000" pitchFamily="50" charset="-128"/>
              </a:rPr>
              <a:t>生活クラブ　風の村</a:t>
            </a:r>
            <a:endParaRPr lang="en-US" altLang="ja-JP" dirty="0">
              <a:latin typeface="HGP創英角ﾎﾟｯﾌﾟ体" panose="040B0A00000000000000" pitchFamily="50" charset="-128"/>
              <a:ea typeface="HGP創英角ﾎﾟｯﾌﾟ体" panose="040B0A00000000000000" pitchFamily="50" charset="-128"/>
            </a:endParaRPr>
          </a:p>
          <a:p>
            <a:r>
              <a:rPr lang="ja-JP" altLang="en-US" dirty="0">
                <a:latin typeface="HGP創英角ﾎﾟｯﾌﾟ体" panose="040B0A00000000000000" pitchFamily="50" charset="-128"/>
                <a:ea typeface="HGP創英角ﾎﾟｯﾌﾟ体" panose="040B0A00000000000000" pitchFamily="50" charset="-128"/>
              </a:rPr>
              <a:t>特養ホーム　八街</a:t>
            </a:r>
          </a:p>
        </p:txBody>
      </p:sp>
      <p:sp>
        <p:nvSpPr>
          <p:cNvPr id="7" name="正方形/長方形 6"/>
          <p:cNvSpPr/>
          <p:nvPr/>
        </p:nvSpPr>
        <p:spPr>
          <a:xfrm>
            <a:off x="2628141" y="3441184"/>
            <a:ext cx="1338828" cy="369332"/>
          </a:xfrm>
          <a:prstGeom prst="rect">
            <a:avLst/>
          </a:prstGeom>
        </p:spPr>
        <p:txBody>
          <a:bodyPr wrap="none">
            <a:spAutoFit/>
          </a:bodyPr>
          <a:lstStyle/>
          <a:p>
            <a:r>
              <a:rPr lang="ja-JP" altLang="en-US" dirty="0"/>
              <a:t>法人の理念</a:t>
            </a: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571" y="1004973"/>
            <a:ext cx="1809750" cy="676275"/>
          </a:xfrm>
          <a:prstGeom prst="rect">
            <a:avLst/>
          </a:prstGeom>
        </p:spPr>
      </p:pic>
      <p:pic>
        <p:nvPicPr>
          <p:cNvPr id="10" name="図 9"/>
          <p:cNvPicPr>
            <a:picLocks noChangeAspect="1"/>
          </p:cNvPicPr>
          <p:nvPr/>
        </p:nvPicPr>
        <p:blipFill>
          <a:blip r:embed="rId4">
            <a:clrChange>
              <a:clrFrom>
                <a:srgbClr val="1A5F00"/>
              </a:clrFrom>
              <a:clrTo>
                <a:srgbClr val="1A5F00">
                  <a:alpha val="0"/>
                </a:srgbClr>
              </a:clrTo>
            </a:clrChange>
            <a:extLst>
              <a:ext uri="{28A0092B-C50C-407E-A947-70E740481C1C}">
                <a14:useLocalDpi xmlns:a14="http://schemas.microsoft.com/office/drawing/2010/main" val="0"/>
              </a:ext>
            </a:extLst>
          </a:blip>
          <a:stretch>
            <a:fillRect/>
          </a:stretch>
        </p:blipFill>
        <p:spPr>
          <a:xfrm>
            <a:off x="435263" y="3809644"/>
            <a:ext cx="5891358" cy="3665734"/>
          </a:xfrm>
          <a:prstGeom prst="rect">
            <a:avLst/>
          </a:prstGeom>
        </p:spPr>
      </p:pic>
      <p:sp>
        <p:nvSpPr>
          <p:cNvPr id="11" name="テキスト ボックス 10"/>
          <p:cNvSpPr txBox="1"/>
          <p:nvPr/>
        </p:nvSpPr>
        <p:spPr>
          <a:xfrm>
            <a:off x="673325" y="4380477"/>
            <a:ext cx="5387104" cy="2554545"/>
          </a:xfrm>
          <a:prstGeom prst="rect">
            <a:avLst/>
          </a:prstGeom>
          <a:noFill/>
        </p:spPr>
        <p:txBody>
          <a:bodyPr wrap="square" rtlCol="0">
            <a:spAutoFit/>
          </a:bodyPr>
          <a:lstStyle/>
          <a:p>
            <a:r>
              <a:rPr kumimoji="1" lang="ja-JP" altLang="en-US" sz="1600" dirty="0">
                <a:solidFill>
                  <a:schemeClr val="tx1">
                    <a:lumMod val="95000"/>
                    <a:lumOff val="5000"/>
                  </a:schemeClr>
                </a:solidFill>
                <a:latin typeface="HGS創英角ｺﾞｼｯｸUB" panose="020B0900000000000000" pitchFamily="50" charset="-128"/>
                <a:ea typeface="HGS創英角ｺﾞｼｯｸUB" panose="020B0900000000000000" pitchFamily="50" charset="-128"/>
              </a:rPr>
              <a:t>私たちは、一人ひとりの個性と尊厳を尊重し、基本を大切にした質の高い支援を目指します</a:t>
            </a:r>
            <a:endParaRPr kumimoji="1" lang="en-US" altLang="ja-JP" sz="1600" dirty="0">
              <a:solidFill>
                <a:schemeClr val="tx1">
                  <a:lumMod val="95000"/>
                  <a:lumOff val="5000"/>
                </a:schemeClr>
              </a:solidFill>
              <a:latin typeface="HGS創英角ｺﾞｼｯｸUB" panose="020B0900000000000000" pitchFamily="50" charset="-128"/>
              <a:ea typeface="HGS創英角ｺﾞｼｯｸUB" panose="020B0900000000000000" pitchFamily="50" charset="-128"/>
            </a:endParaRPr>
          </a:p>
          <a:p>
            <a:endParaRPr lang="en-US" altLang="ja-JP" sz="1600" dirty="0">
              <a:solidFill>
                <a:schemeClr val="tx1">
                  <a:lumMod val="95000"/>
                  <a:lumOff val="5000"/>
                </a:schemeClr>
              </a:solidFill>
              <a:latin typeface="HGS創英角ｺﾞｼｯｸUB" panose="020B0900000000000000" pitchFamily="50" charset="-128"/>
              <a:ea typeface="HGS創英角ｺﾞｼｯｸUB" panose="020B0900000000000000" pitchFamily="50" charset="-128"/>
            </a:endParaRPr>
          </a:p>
          <a:p>
            <a:r>
              <a:rPr kumimoji="1" lang="ja-JP" altLang="en-US" sz="1600" dirty="0">
                <a:solidFill>
                  <a:schemeClr val="tx1">
                    <a:lumMod val="95000"/>
                    <a:lumOff val="5000"/>
                  </a:schemeClr>
                </a:solidFill>
                <a:latin typeface="HGS創英角ｺﾞｼｯｸUB" panose="020B0900000000000000" pitchFamily="50" charset="-128"/>
                <a:ea typeface="HGS創英角ｺﾞｼｯｸUB" panose="020B0900000000000000" pitchFamily="50" charset="-128"/>
              </a:rPr>
              <a:t>私たちは、地域のみなさんと共に、誰もがありのままに</a:t>
            </a:r>
            <a:endParaRPr kumimoji="1" lang="en-US" altLang="ja-JP" sz="1600" dirty="0">
              <a:solidFill>
                <a:schemeClr val="tx1">
                  <a:lumMod val="95000"/>
                  <a:lumOff val="5000"/>
                </a:schemeClr>
              </a:solidFill>
              <a:latin typeface="HGS創英角ｺﾞｼｯｸUB" panose="020B0900000000000000" pitchFamily="50" charset="-128"/>
              <a:ea typeface="HGS創英角ｺﾞｼｯｸUB" panose="020B0900000000000000" pitchFamily="50" charset="-128"/>
            </a:endParaRPr>
          </a:p>
          <a:p>
            <a:r>
              <a:rPr kumimoji="1" lang="ja-JP" altLang="en-US" sz="1600" dirty="0">
                <a:solidFill>
                  <a:schemeClr val="tx1">
                    <a:lumMod val="95000"/>
                    <a:lumOff val="5000"/>
                  </a:schemeClr>
                </a:solidFill>
                <a:latin typeface="HGS創英角ｺﾞｼｯｸUB" panose="020B0900000000000000" pitchFamily="50" charset="-128"/>
                <a:ea typeface="HGS創英角ｺﾞｼｯｸUB" panose="020B0900000000000000" pitchFamily="50" charset="-128"/>
              </a:rPr>
              <a:t>その人らしく地域で暮らすことができるような</a:t>
            </a:r>
            <a:r>
              <a:rPr lang="ja-JP" altLang="en-US" sz="1600" dirty="0">
                <a:solidFill>
                  <a:schemeClr val="tx1">
                    <a:lumMod val="95000"/>
                    <a:lumOff val="5000"/>
                  </a:schemeClr>
                </a:solidFill>
                <a:latin typeface="HGS創英角ｺﾞｼｯｸUB" panose="020B0900000000000000" pitchFamily="50" charset="-128"/>
                <a:ea typeface="HGS創英角ｺﾞｼｯｸUB" panose="020B0900000000000000" pitchFamily="50" charset="-128"/>
              </a:rPr>
              <a:t>コミュニティづくりに貢献します</a:t>
            </a:r>
            <a:endParaRPr lang="en-US" altLang="ja-JP" sz="1600" dirty="0">
              <a:solidFill>
                <a:schemeClr val="tx1">
                  <a:lumMod val="95000"/>
                  <a:lumOff val="5000"/>
                </a:schemeClr>
              </a:solidFill>
              <a:latin typeface="HGS創英角ｺﾞｼｯｸUB" panose="020B0900000000000000" pitchFamily="50" charset="-128"/>
              <a:ea typeface="HGS創英角ｺﾞｼｯｸUB" panose="020B0900000000000000" pitchFamily="50" charset="-128"/>
            </a:endParaRPr>
          </a:p>
          <a:p>
            <a:endParaRPr kumimoji="1" lang="en-US" altLang="ja-JP" sz="1600" dirty="0">
              <a:solidFill>
                <a:schemeClr val="tx1">
                  <a:lumMod val="95000"/>
                  <a:lumOff val="5000"/>
                </a:schemeClr>
              </a:solidFill>
              <a:latin typeface="HGS創英角ｺﾞｼｯｸUB" panose="020B0900000000000000" pitchFamily="50" charset="-128"/>
              <a:ea typeface="HGS創英角ｺﾞｼｯｸUB" panose="020B0900000000000000" pitchFamily="50" charset="-128"/>
            </a:endParaRPr>
          </a:p>
          <a:p>
            <a:r>
              <a:rPr lang="ja-JP" altLang="en-US" sz="1600" dirty="0">
                <a:solidFill>
                  <a:schemeClr val="tx1">
                    <a:lumMod val="95000"/>
                    <a:lumOff val="5000"/>
                  </a:schemeClr>
                </a:solidFill>
                <a:latin typeface="HGS創英角ｺﾞｼｯｸUB" panose="020B0900000000000000" pitchFamily="50" charset="-128"/>
                <a:ea typeface="HGS創英角ｺﾞｼｯｸUB" panose="020B0900000000000000" pitchFamily="50" charset="-128"/>
              </a:rPr>
              <a:t>私たちは情報公開、説明責任を大切にするとともに、</a:t>
            </a:r>
            <a:endParaRPr lang="en-US" altLang="ja-JP" sz="1600" dirty="0">
              <a:solidFill>
                <a:schemeClr val="tx1">
                  <a:lumMod val="95000"/>
                  <a:lumOff val="5000"/>
                </a:schemeClr>
              </a:solidFill>
              <a:latin typeface="HGS創英角ｺﾞｼｯｸUB" panose="020B0900000000000000" pitchFamily="50" charset="-128"/>
              <a:ea typeface="HGS創英角ｺﾞｼｯｸUB" panose="020B0900000000000000" pitchFamily="50" charset="-128"/>
            </a:endParaRPr>
          </a:p>
          <a:p>
            <a:r>
              <a:rPr lang="ja-JP" altLang="en-US" sz="1600" dirty="0">
                <a:solidFill>
                  <a:schemeClr val="tx1">
                    <a:lumMod val="95000"/>
                    <a:lumOff val="5000"/>
                  </a:schemeClr>
                </a:solidFill>
                <a:latin typeface="HGS創英角ｺﾞｼｯｸUB" panose="020B0900000000000000" pitchFamily="50" charset="-128"/>
                <a:ea typeface="HGS創英角ｺﾞｼｯｸUB" panose="020B0900000000000000" pitchFamily="50" charset="-128"/>
              </a:rPr>
              <a:t>希望と働きがいが持てる職場を、自らが参加してつくります</a:t>
            </a:r>
            <a:r>
              <a:rPr lang="ja-JP" altLang="en-US" sz="1600" b="1" dirty="0">
                <a:solidFill>
                  <a:schemeClr val="tx1">
                    <a:lumMod val="95000"/>
                    <a:lumOff val="5000"/>
                  </a:schemeClr>
                </a:solidFill>
                <a:latin typeface="HGS創英角ｺﾞｼｯｸUB" panose="020B0900000000000000" pitchFamily="50" charset="-128"/>
                <a:ea typeface="HGS創英角ｺﾞｼｯｸUB" panose="020B0900000000000000" pitchFamily="50" charset="-128"/>
              </a:rPr>
              <a:t>。</a:t>
            </a:r>
            <a:endParaRPr kumimoji="1" lang="ja-JP" altLang="en-US" sz="1600" b="1" dirty="0">
              <a:solidFill>
                <a:schemeClr val="tx1">
                  <a:lumMod val="95000"/>
                  <a:lumOff val="5000"/>
                </a:schemeClr>
              </a:solidFill>
              <a:latin typeface="HGS創英角ｺﾞｼｯｸUB" panose="020B0900000000000000" pitchFamily="50" charset="-128"/>
              <a:ea typeface="HGS創英角ｺﾞｼｯｸUB" panose="020B0900000000000000" pitchFamily="50" charset="-128"/>
            </a:endParaRPr>
          </a:p>
        </p:txBody>
      </p:sp>
      <p:sp>
        <p:nvSpPr>
          <p:cNvPr id="12" name="正方形/長方形 11"/>
          <p:cNvSpPr/>
          <p:nvPr/>
        </p:nvSpPr>
        <p:spPr>
          <a:xfrm>
            <a:off x="655436" y="7834966"/>
            <a:ext cx="5671185" cy="1200329"/>
          </a:xfrm>
          <a:prstGeom prst="rect">
            <a:avLst/>
          </a:prstGeom>
        </p:spPr>
        <p:txBody>
          <a:bodyPr wrap="square">
            <a:spAutoFit/>
          </a:bodyPr>
          <a:lstStyle/>
          <a:p>
            <a:pPr algn="ctr"/>
            <a:r>
              <a:rPr lang="ja-JP" altLang="en-US" sz="2400" dirty="0"/>
              <a:t>利用者に安心を保証する評価システムを導入し、サービスの質を確保する</a:t>
            </a:r>
            <a:endParaRPr lang="en-US" altLang="ja-JP" sz="2400" dirty="0"/>
          </a:p>
          <a:p>
            <a:pPr algn="ctr"/>
            <a:r>
              <a:rPr lang="ja-JP" altLang="en-US" sz="2400" dirty="0"/>
              <a:t>「認証</a:t>
            </a:r>
            <a:r>
              <a:rPr lang="ja-JP" altLang="en-US" sz="2400" dirty="0">
                <a:solidFill>
                  <a:srgbClr val="FF0000"/>
                </a:solidFill>
              </a:rPr>
              <a:t>悠</a:t>
            </a:r>
            <a:r>
              <a:rPr lang="ja-JP" altLang="en-US" sz="2400" dirty="0"/>
              <a:t>」取得</a:t>
            </a:r>
            <a:endParaRPr lang="en-US" altLang="ja-JP" sz="2400" dirty="0"/>
          </a:p>
        </p:txBody>
      </p:sp>
      <p:sp>
        <p:nvSpPr>
          <p:cNvPr id="14" name="タイトル 1"/>
          <p:cNvSpPr txBox="1">
            <a:spLocks/>
          </p:cNvSpPr>
          <p:nvPr/>
        </p:nvSpPr>
        <p:spPr>
          <a:xfrm>
            <a:off x="438030" y="3562408"/>
            <a:ext cx="5829300" cy="1458662"/>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endParaRPr lang="en-US" altLang="ja-JP" dirty="0">
              <a:latin typeface="HGP創英角ﾎﾟｯﾌﾟ体" panose="040B0A00000000000000" pitchFamily="50" charset="-128"/>
              <a:ea typeface="HGP創英角ﾎﾟｯﾌﾟ体" panose="040B0A00000000000000" pitchFamily="50" charset="-128"/>
            </a:endParaRPr>
          </a:p>
        </p:txBody>
      </p:sp>
      <p:sp>
        <p:nvSpPr>
          <p:cNvPr id="3" name="正方形/長方形 2"/>
          <p:cNvSpPr/>
          <p:nvPr/>
        </p:nvSpPr>
        <p:spPr>
          <a:xfrm>
            <a:off x="689702" y="9644597"/>
            <a:ext cx="5354351" cy="923330"/>
          </a:xfrm>
          <a:prstGeom prst="rect">
            <a:avLst/>
          </a:prstGeom>
          <a:noFill/>
        </p:spPr>
        <p:txBody>
          <a:bodyPr wrap="none" lIns="91440" tIns="45720" rIns="91440" bIns="45720">
            <a:spAutoFit/>
          </a:bodyPr>
          <a:lstStyle/>
          <a:p>
            <a:pPr algn="ctr"/>
            <a:r>
              <a:rPr lang="ja-JP" altLang="en-US" sz="5400" b="0" cap="none" spc="0" dirty="0">
                <a:ln w="0"/>
                <a:solidFill>
                  <a:schemeClr val="accent5">
                    <a:lumMod val="50000"/>
                  </a:schemeClr>
                </a:solidFill>
                <a:effectLst>
                  <a:reflection blurRad="6350" stA="53000" endA="300" endPos="35500" dir="5400000" sy="-90000" algn="bl" rotWithShape="0"/>
                </a:effectLst>
              </a:rPr>
              <a:t>もう</a:t>
            </a:r>
            <a:r>
              <a:rPr lang="ja-JP" altLang="en-US" sz="5400" dirty="0">
                <a:ln w="0"/>
                <a:solidFill>
                  <a:schemeClr val="accent5">
                    <a:lumMod val="50000"/>
                  </a:schemeClr>
                </a:solidFill>
                <a:effectLst>
                  <a:reflection blurRad="6350" stA="53000" endA="300" endPos="35500" dir="5400000" sy="-90000" algn="bl" rotWithShape="0"/>
                </a:effectLst>
              </a:rPr>
              <a:t>一つ</a:t>
            </a:r>
            <a:r>
              <a:rPr lang="ja-JP" altLang="en-US" sz="5400" b="0" cap="none" spc="0" dirty="0">
                <a:ln w="0"/>
                <a:solidFill>
                  <a:schemeClr val="accent5">
                    <a:lumMod val="50000"/>
                  </a:schemeClr>
                </a:solidFill>
                <a:effectLst>
                  <a:reflection blurRad="6350" stA="53000" endA="300" endPos="35500" dir="5400000" sy="-90000" algn="bl" rotWithShape="0"/>
                </a:effectLst>
              </a:rPr>
              <a:t>の我が家</a:t>
            </a:r>
          </a:p>
        </p:txBody>
      </p:sp>
      <p:sp>
        <p:nvSpPr>
          <p:cNvPr id="5" name="テキスト ボックス 4"/>
          <p:cNvSpPr txBox="1"/>
          <p:nvPr/>
        </p:nvSpPr>
        <p:spPr>
          <a:xfrm>
            <a:off x="2800096" y="9275265"/>
            <a:ext cx="1800493" cy="369332"/>
          </a:xfrm>
          <a:prstGeom prst="rect">
            <a:avLst/>
          </a:prstGeom>
          <a:noFill/>
        </p:spPr>
        <p:txBody>
          <a:bodyPr wrap="none" rtlCol="0">
            <a:spAutoFit/>
          </a:bodyPr>
          <a:lstStyle/>
          <a:p>
            <a:r>
              <a:rPr kumimoji="1" lang="ja-JP" altLang="en-US" dirty="0"/>
              <a:t>施設の運営方針</a:t>
            </a:r>
          </a:p>
        </p:txBody>
      </p:sp>
    </p:spTree>
    <p:extLst>
      <p:ext uri="{BB962C8B-B14F-4D97-AF65-F5344CB8AC3E}">
        <p14:creationId xmlns:p14="http://schemas.microsoft.com/office/powerpoint/2010/main" val="436305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471486" y="445982"/>
            <a:ext cx="5915025" cy="743094"/>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a:effectLst/>
          <a:scene3d>
            <a:camera prst="orthographicFront"/>
            <a:lightRig rig="threePt" dir="t"/>
          </a:scene3d>
          <a:sp3d>
            <a:bevelT/>
          </a:sp3d>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400" dirty="0">
                <a:latin typeface="HGP創英角ﾎﾟｯﾌﾟ体" panose="040B0A00000000000000" pitchFamily="50" charset="-128"/>
                <a:ea typeface="HGP創英角ﾎﾟｯﾌﾟ体" panose="040B0A00000000000000" pitchFamily="50" charset="-128"/>
              </a:rPr>
              <a:t>社会福祉法人生活クラブ風の村の概要</a:t>
            </a:r>
          </a:p>
        </p:txBody>
      </p:sp>
      <p:sp>
        <p:nvSpPr>
          <p:cNvPr id="9" name="コンテンツ プレースホルダー 8"/>
          <p:cNvSpPr>
            <a:spLocks noGrp="1"/>
          </p:cNvSpPr>
          <p:nvPr>
            <p:ph idx="1"/>
          </p:nvPr>
        </p:nvSpPr>
        <p:spPr>
          <a:xfrm>
            <a:off x="471485" y="1523642"/>
            <a:ext cx="5784936" cy="3469568"/>
          </a:xfrm>
        </p:spPr>
        <p:txBody>
          <a:bodyPr>
            <a:noAutofit/>
          </a:bodyPr>
          <a:lstStyle/>
          <a:p>
            <a:pPr marL="0" indent="0">
              <a:buNone/>
            </a:pPr>
            <a:r>
              <a:rPr lang="en-US" altLang="ja-JP" sz="1200" dirty="0">
                <a:latin typeface="HG丸ｺﾞｼｯｸM-PRO" panose="020F0600000000000000" pitchFamily="50" charset="-128"/>
                <a:ea typeface="HG丸ｺﾞｼｯｸM-PRO" panose="020F0600000000000000" pitchFamily="50" charset="-128"/>
              </a:rPr>
              <a:t>1976</a:t>
            </a:r>
            <a:r>
              <a:rPr lang="ja-JP" altLang="en-US" sz="1200" dirty="0">
                <a:latin typeface="HG丸ｺﾞｼｯｸM-PRO" panose="020F0600000000000000" pitchFamily="50" charset="-128"/>
                <a:ea typeface="HG丸ｺﾞｼｯｸM-PRO" panose="020F0600000000000000" pitchFamily="50" charset="-128"/>
              </a:rPr>
              <a:t>年</a:t>
            </a:r>
          </a:p>
          <a:p>
            <a:pPr marL="0" indent="0">
              <a:buNone/>
            </a:pPr>
            <a:r>
              <a:rPr lang="ja-JP" altLang="en-US" sz="1200" dirty="0">
                <a:latin typeface="HG丸ｺﾞｼｯｸM-PRO" panose="020F0600000000000000" pitchFamily="50" charset="-128"/>
                <a:ea typeface="HG丸ｺﾞｼｯｸM-PRO" panose="020F0600000000000000" pitchFamily="50" charset="-128"/>
              </a:rPr>
              <a:t>生活クラブ生活協同組合千葉（生活クラブ虹の街）誕生</a:t>
            </a:r>
          </a:p>
          <a:p>
            <a:pPr marL="0" indent="0">
              <a:buNone/>
            </a:pPr>
            <a:r>
              <a:rPr lang="ja-JP" altLang="en-US" sz="1200" dirty="0">
                <a:latin typeface="HG丸ｺﾞｼｯｸM-PRO" panose="020F0600000000000000" pitchFamily="50" charset="-128"/>
                <a:ea typeface="HG丸ｺﾞｼｯｸM-PRO" panose="020F0600000000000000" pitchFamily="50" charset="-128"/>
              </a:rPr>
              <a:t> </a:t>
            </a:r>
            <a:r>
              <a:rPr lang="en-US" altLang="ja-JP" sz="1200" dirty="0">
                <a:latin typeface="HG丸ｺﾞｼｯｸM-PRO" panose="020F0600000000000000" pitchFamily="50" charset="-128"/>
                <a:ea typeface="HG丸ｺﾞｼｯｸM-PRO" panose="020F0600000000000000" pitchFamily="50" charset="-128"/>
              </a:rPr>
              <a:t>1994</a:t>
            </a:r>
            <a:r>
              <a:rPr lang="ja-JP" altLang="en-US" sz="1200" dirty="0">
                <a:latin typeface="HG丸ｺﾞｼｯｸM-PRO" panose="020F0600000000000000" pitchFamily="50" charset="-128"/>
                <a:ea typeface="HG丸ｺﾞｼｯｸM-PRO" panose="020F0600000000000000" pitchFamily="50" charset="-128"/>
              </a:rPr>
              <a:t>年 </a:t>
            </a:r>
          </a:p>
          <a:p>
            <a:pPr marL="0" indent="0">
              <a:buNone/>
            </a:pPr>
            <a:r>
              <a:rPr lang="ja-JP" altLang="en-US" sz="1200" dirty="0">
                <a:latin typeface="HG丸ｺﾞｼｯｸM-PRO" panose="020F0600000000000000" pitchFamily="50" charset="-128"/>
                <a:ea typeface="HG丸ｺﾞｼｯｸM-PRO" panose="020F0600000000000000" pitchFamily="50" charset="-128"/>
              </a:rPr>
              <a:t>生活クラブ生活協同組合千葉で「たすけあいネットワーク事業」を開始（全国の地域生協として初のホームヘルプサービス事業を実施）</a:t>
            </a:r>
          </a:p>
          <a:p>
            <a:pPr marL="0" indent="0">
              <a:buNone/>
            </a:pPr>
            <a:r>
              <a:rPr lang="ja-JP" altLang="en-US" sz="1200" dirty="0">
                <a:latin typeface="HG丸ｺﾞｼｯｸM-PRO" panose="020F0600000000000000" pitchFamily="50" charset="-128"/>
                <a:ea typeface="HG丸ｺﾞｼｯｸM-PRO" panose="020F0600000000000000" pitchFamily="50" charset="-128"/>
              </a:rPr>
              <a:t> </a:t>
            </a:r>
            <a:r>
              <a:rPr lang="en-US" altLang="ja-JP" sz="1200" dirty="0">
                <a:latin typeface="HG丸ｺﾞｼｯｸM-PRO" panose="020F0600000000000000" pitchFamily="50" charset="-128"/>
                <a:ea typeface="HG丸ｺﾞｼｯｸM-PRO" panose="020F0600000000000000" pitchFamily="50" charset="-128"/>
              </a:rPr>
              <a:t>1995</a:t>
            </a:r>
            <a:r>
              <a:rPr lang="ja-JP" altLang="en-US" sz="1200" dirty="0">
                <a:latin typeface="HG丸ｺﾞｼｯｸM-PRO" panose="020F0600000000000000" pitchFamily="50" charset="-128"/>
                <a:ea typeface="HG丸ｺﾞｼｯｸM-PRO" panose="020F0600000000000000" pitchFamily="50" charset="-128"/>
              </a:rPr>
              <a:t>年</a:t>
            </a:r>
          </a:p>
          <a:p>
            <a:pPr marL="0" indent="0">
              <a:buNone/>
            </a:pPr>
            <a:r>
              <a:rPr lang="ja-JP" altLang="en-US" sz="1200" dirty="0">
                <a:latin typeface="HG丸ｺﾞｼｯｸM-PRO" panose="020F0600000000000000" pitchFamily="50" charset="-128"/>
                <a:ea typeface="HG丸ｺﾞｼｯｸM-PRO" panose="020F0600000000000000" pitchFamily="50" charset="-128"/>
              </a:rPr>
              <a:t>高齢者福祉施設設立準備会発足</a:t>
            </a:r>
          </a:p>
          <a:p>
            <a:pPr marL="0" indent="0">
              <a:buNone/>
            </a:pPr>
            <a:r>
              <a:rPr lang="ja-JP" altLang="en-US" sz="1200" dirty="0">
                <a:latin typeface="HG丸ｺﾞｼｯｸM-PRO" panose="020F0600000000000000" pitchFamily="50" charset="-128"/>
                <a:ea typeface="HG丸ｺﾞｼｯｸM-PRO" panose="020F0600000000000000" pitchFamily="50" charset="-128"/>
              </a:rPr>
              <a:t> </a:t>
            </a:r>
            <a:r>
              <a:rPr lang="en-US" altLang="ja-JP" sz="1200" dirty="0">
                <a:latin typeface="HG丸ｺﾞｼｯｸM-PRO" panose="020F0600000000000000" pitchFamily="50" charset="-128"/>
                <a:ea typeface="HG丸ｺﾞｼｯｸM-PRO" panose="020F0600000000000000" pitchFamily="50" charset="-128"/>
              </a:rPr>
              <a:t>1998</a:t>
            </a:r>
            <a:r>
              <a:rPr lang="ja-JP" altLang="en-US" sz="1200" dirty="0">
                <a:latin typeface="HG丸ｺﾞｼｯｸM-PRO" panose="020F0600000000000000" pitchFamily="50" charset="-128"/>
                <a:ea typeface="HG丸ｺﾞｼｯｸM-PRO" panose="020F0600000000000000" pitchFamily="50" charset="-128"/>
              </a:rPr>
              <a:t>年 </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法人設立</a:t>
            </a:r>
            <a:r>
              <a:rPr lang="en-US" altLang="ja-JP" sz="1200" dirty="0">
                <a:latin typeface="HG丸ｺﾞｼｯｸM-PRO" panose="020F0600000000000000" pitchFamily="50" charset="-128"/>
                <a:ea typeface="HG丸ｺﾞｼｯｸM-PRO" panose="020F0600000000000000" pitchFamily="50" charset="-128"/>
              </a:rPr>
              <a:t>] </a:t>
            </a:r>
          </a:p>
          <a:p>
            <a:pPr marL="0" indent="0">
              <a:buNone/>
            </a:pPr>
            <a:r>
              <a:rPr lang="ja-JP" altLang="en-US" sz="1200" dirty="0">
                <a:latin typeface="HG丸ｺﾞｼｯｸM-PRO" panose="020F0600000000000000" pitchFamily="50" charset="-128"/>
                <a:ea typeface="HG丸ｺﾞｼｯｸM-PRO" panose="020F0600000000000000" pitchFamily="50" charset="-128"/>
              </a:rPr>
              <a:t>特別養護老人ホームを運営するため、「社会福祉法人たすけあい倶楽部」設立</a:t>
            </a:r>
          </a:p>
          <a:p>
            <a:pPr marL="0" indent="0">
              <a:buNone/>
            </a:pPr>
            <a:r>
              <a:rPr lang="ja-JP" altLang="en-US" sz="1200" dirty="0">
                <a:latin typeface="HG丸ｺﾞｼｯｸM-PRO" panose="020F0600000000000000" pitchFamily="50" charset="-128"/>
                <a:ea typeface="HG丸ｺﾞｼｯｸM-PRO" panose="020F0600000000000000" pitchFamily="50" charset="-128"/>
              </a:rPr>
              <a:t> </a:t>
            </a:r>
            <a:r>
              <a:rPr lang="en-US" altLang="ja-JP" sz="1200" dirty="0">
                <a:latin typeface="HG丸ｺﾞｼｯｸM-PRO" panose="020F0600000000000000" pitchFamily="50" charset="-128"/>
                <a:ea typeface="HG丸ｺﾞｼｯｸM-PRO" panose="020F0600000000000000" pitchFamily="50" charset="-128"/>
              </a:rPr>
              <a:t>2000</a:t>
            </a:r>
            <a:r>
              <a:rPr lang="ja-JP" altLang="en-US" sz="1200" dirty="0">
                <a:latin typeface="HG丸ｺﾞｼｯｸM-PRO" panose="020F0600000000000000" pitchFamily="50" charset="-128"/>
                <a:ea typeface="HG丸ｺﾞｼｯｸM-PRO" panose="020F0600000000000000" pitchFamily="50" charset="-128"/>
              </a:rPr>
              <a:t>年</a:t>
            </a:r>
          </a:p>
          <a:p>
            <a:pPr marL="0" indent="0">
              <a:buNone/>
            </a:pPr>
            <a:r>
              <a:rPr lang="ja-JP" altLang="en-US" sz="1200" dirty="0">
                <a:latin typeface="HG丸ｺﾞｼｯｸM-PRO" panose="020F0600000000000000" pitchFamily="50" charset="-128"/>
                <a:ea typeface="HG丸ｺﾞｼｯｸM-PRO" panose="020F0600000000000000" pitchFamily="50" charset="-128"/>
              </a:rPr>
              <a:t>特別養護老人ホーム「風の村」（現 生活クラブ風の村特養ホーム八街）開設</a:t>
            </a:r>
            <a:endParaRPr lang="en-US" altLang="ja-JP" sz="1200" dirty="0">
              <a:latin typeface="HG丸ｺﾞｼｯｸM-PRO" panose="020F0600000000000000" pitchFamily="50" charset="-128"/>
              <a:ea typeface="HG丸ｺﾞｼｯｸM-PRO" panose="020F0600000000000000" pitchFamily="50" charset="-128"/>
            </a:endParaRPr>
          </a:p>
          <a:p>
            <a:pPr marL="0" indent="0">
              <a:buNone/>
            </a:pP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定員５０名）</a:t>
            </a:r>
          </a:p>
          <a:p>
            <a:pPr marL="0" indent="0">
              <a:buNone/>
            </a:pPr>
            <a:r>
              <a:rPr lang="en-US" altLang="ja-JP" sz="1200" dirty="0">
                <a:latin typeface="HG丸ｺﾞｼｯｸM-PRO" panose="020F0600000000000000" pitchFamily="50" charset="-128"/>
                <a:ea typeface="HG丸ｺﾞｼｯｸM-PRO" panose="020F0600000000000000" pitchFamily="50" charset="-128"/>
              </a:rPr>
              <a:t>2010</a:t>
            </a:r>
            <a:r>
              <a:rPr lang="ja-JP" altLang="en-US" sz="1200" dirty="0">
                <a:latin typeface="HG丸ｺﾞｼｯｸM-PRO" panose="020F0600000000000000" pitchFamily="50" charset="-128"/>
                <a:ea typeface="HG丸ｺﾞｼｯｸM-PRO" panose="020F0600000000000000" pitchFamily="50" charset="-128"/>
              </a:rPr>
              <a:t>年</a:t>
            </a:r>
            <a:endParaRPr lang="en-US" altLang="ja-JP" sz="1200" dirty="0">
              <a:latin typeface="HG丸ｺﾞｼｯｸM-PRO" panose="020F0600000000000000" pitchFamily="50" charset="-128"/>
              <a:ea typeface="HG丸ｺﾞｼｯｸM-PRO" panose="020F0600000000000000" pitchFamily="50" charset="-128"/>
            </a:endParaRPr>
          </a:p>
          <a:p>
            <a:pPr marL="0" indent="0">
              <a:buNone/>
            </a:pPr>
            <a:r>
              <a:rPr lang="ja-JP" altLang="en-US" sz="1200" dirty="0">
                <a:latin typeface="HG丸ｺﾞｼｯｸM-PRO" panose="020F0600000000000000" pitchFamily="50" charset="-128"/>
                <a:ea typeface="HG丸ｺﾞｼｯｸM-PRO" panose="020F0600000000000000" pitchFamily="50" charset="-128"/>
              </a:rPr>
              <a:t>生活クラブ風の村特養ホーム八街　</a:t>
            </a:r>
            <a:r>
              <a:rPr lang="en-US" altLang="ja-JP" sz="1200" dirty="0">
                <a:latin typeface="HG丸ｺﾞｼｯｸM-PRO" panose="020F0600000000000000" pitchFamily="50" charset="-128"/>
                <a:ea typeface="HG丸ｺﾞｼｯｸM-PRO" panose="020F0600000000000000" pitchFamily="50" charset="-128"/>
              </a:rPr>
              <a:t>30</a:t>
            </a:r>
            <a:r>
              <a:rPr lang="ja-JP" altLang="en-US" sz="1200" dirty="0">
                <a:latin typeface="HG丸ｺﾞｼｯｸM-PRO" panose="020F0600000000000000" pitchFamily="50" charset="-128"/>
                <a:ea typeface="HG丸ｺﾞｼｯｸM-PRO" panose="020F0600000000000000" pitchFamily="50" charset="-128"/>
              </a:rPr>
              <a:t>増室（総定員</a:t>
            </a:r>
            <a:r>
              <a:rPr lang="en-US" altLang="ja-JP" sz="1200" dirty="0">
                <a:latin typeface="HG丸ｺﾞｼｯｸM-PRO" panose="020F0600000000000000" pitchFamily="50" charset="-128"/>
                <a:ea typeface="HG丸ｺﾞｼｯｸM-PRO" panose="020F0600000000000000" pitchFamily="50" charset="-128"/>
              </a:rPr>
              <a:t>80</a:t>
            </a:r>
            <a:r>
              <a:rPr lang="ja-JP" altLang="en-US" sz="1200" dirty="0">
                <a:latin typeface="HG丸ｺﾞｼｯｸM-PRO" panose="020F0600000000000000" pitchFamily="50" charset="-128"/>
                <a:ea typeface="HG丸ｺﾞｼｯｸM-PRO" panose="020F0600000000000000" pitchFamily="50" charset="-128"/>
              </a:rPr>
              <a:t>人）</a:t>
            </a:r>
            <a:endParaRPr lang="en-US" altLang="ja-JP" sz="1200" dirty="0">
              <a:latin typeface="HG丸ｺﾞｼｯｸM-PRO" panose="020F0600000000000000" pitchFamily="50" charset="-128"/>
              <a:ea typeface="HG丸ｺﾞｼｯｸM-PRO" panose="020F0600000000000000" pitchFamily="50" charset="-128"/>
            </a:endParaRPr>
          </a:p>
          <a:p>
            <a:pPr marL="0" indent="0">
              <a:buNone/>
            </a:pPr>
            <a:r>
              <a:rPr kumimoji="1" lang="en-US" altLang="ja-JP" sz="1200" dirty="0">
                <a:latin typeface="HG丸ｺﾞｼｯｸM-PRO" panose="020F0600000000000000" pitchFamily="50" charset="-128"/>
                <a:ea typeface="HG丸ｺﾞｼｯｸM-PRO" panose="020F0600000000000000" pitchFamily="50" charset="-128"/>
              </a:rPr>
              <a:t>2019</a:t>
            </a:r>
            <a:r>
              <a:rPr kumimoji="1" lang="ja-JP" altLang="en-US" sz="1200" dirty="0">
                <a:latin typeface="HG丸ｺﾞｼｯｸM-PRO" panose="020F0600000000000000" pitchFamily="50" charset="-128"/>
                <a:ea typeface="HG丸ｺﾞｼｯｸM-PRO" panose="020F0600000000000000" pitchFamily="50" charset="-128"/>
              </a:rPr>
              <a:t>年</a:t>
            </a:r>
            <a:endParaRPr kumimoji="1" lang="en-US" altLang="ja-JP" sz="1200" dirty="0">
              <a:latin typeface="HG丸ｺﾞｼｯｸM-PRO" panose="020F0600000000000000" pitchFamily="50" charset="-128"/>
              <a:ea typeface="HG丸ｺﾞｼｯｸM-PRO" panose="020F0600000000000000" pitchFamily="50" charset="-128"/>
            </a:endParaRPr>
          </a:p>
          <a:p>
            <a:pPr marL="0" indent="0">
              <a:buNone/>
            </a:pPr>
            <a:r>
              <a:rPr lang="ja-JP" altLang="en-US" sz="1200" dirty="0">
                <a:latin typeface="HG丸ｺﾞｼｯｸM-PRO" panose="020F0600000000000000" pitchFamily="50" charset="-128"/>
                <a:ea typeface="HG丸ｺﾞｼｯｸM-PRO" panose="020F0600000000000000" pitchFamily="50" charset="-128"/>
              </a:rPr>
              <a:t>生活クラブ風の村特養ホーム八街　</a:t>
            </a:r>
            <a:r>
              <a:rPr lang="en-US" altLang="ja-JP" sz="1200" dirty="0">
                <a:latin typeface="HG丸ｺﾞｼｯｸM-PRO" panose="020F0600000000000000" pitchFamily="50" charset="-128"/>
                <a:ea typeface="HG丸ｺﾞｼｯｸM-PRO" panose="020F0600000000000000" pitchFamily="50" charset="-128"/>
              </a:rPr>
              <a:t>16</a:t>
            </a:r>
            <a:r>
              <a:rPr lang="ja-JP" altLang="en-US" sz="1200" dirty="0">
                <a:latin typeface="HG丸ｺﾞｼｯｸM-PRO" panose="020F0600000000000000" pitchFamily="50" charset="-128"/>
                <a:ea typeface="HG丸ｺﾞｼｯｸM-PRO" panose="020F0600000000000000" pitchFamily="50" charset="-128"/>
              </a:rPr>
              <a:t>増室（総定員</a:t>
            </a:r>
            <a:r>
              <a:rPr lang="en-US" altLang="ja-JP" sz="1200" dirty="0">
                <a:latin typeface="HG丸ｺﾞｼｯｸM-PRO" panose="020F0600000000000000" pitchFamily="50" charset="-128"/>
                <a:ea typeface="HG丸ｺﾞｼｯｸM-PRO" panose="020F0600000000000000" pitchFamily="50" charset="-128"/>
              </a:rPr>
              <a:t>96</a:t>
            </a:r>
            <a:r>
              <a:rPr lang="ja-JP" altLang="en-US" sz="1200" dirty="0">
                <a:latin typeface="HG丸ｺﾞｼｯｸM-PRO" panose="020F0600000000000000" pitchFamily="50" charset="-128"/>
                <a:ea typeface="HG丸ｺﾞｼｯｸM-PRO" panose="020F0600000000000000" pitchFamily="50" charset="-128"/>
              </a:rPr>
              <a:t>人）</a:t>
            </a:r>
            <a:endParaRPr kumimoji="1" lang="ja-JP" altLang="en-US" sz="1200" dirty="0"/>
          </a:p>
        </p:txBody>
      </p:sp>
      <p:sp>
        <p:nvSpPr>
          <p:cNvPr id="10" name="テキスト ボックス 9"/>
          <p:cNvSpPr txBox="1"/>
          <p:nvPr/>
        </p:nvSpPr>
        <p:spPr>
          <a:xfrm>
            <a:off x="471485" y="1225139"/>
            <a:ext cx="900115" cy="307777"/>
          </a:xfrm>
          <a:prstGeom prst="rect">
            <a:avLst/>
          </a:prstGeom>
          <a:noFill/>
        </p:spPr>
        <p:txBody>
          <a:bodyPr wrap="square" rtlCol="0">
            <a:spAutoFit/>
          </a:bodyPr>
          <a:lstStyle/>
          <a:p>
            <a:r>
              <a:rPr kumimoji="1" lang="ja-JP" altLang="en-US" sz="1400" dirty="0"/>
              <a:t>〇沿革</a:t>
            </a:r>
          </a:p>
        </p:txBody>
      </p:sp>
      <p:sp>
        <p:nvSpPr>
          <p:cNvPr id="2" name="正方形/長方形 1"/>
          <p:cNvSpPr/>
          <p:nvPr/>
        </p:nvSpPr>
        <p:spPr>
          <a:xfrm>
            <a:off x="432881" y="6371306"/>
            <a:ext cx="1877437" cy="369332"/>
          </a:xfrm>
          <a:prstGeom prst="rect">
            <a:avLst/>
          </a:prstGeom>
        </p:spPr>
        <p:txBody>
          <a:bodyPr wrap="none">
            <a:spAutoFit/>
          </a:bodyPr>
          <a:lstStyle/>
          <a:p>
            <a:r>
              <a:rPr lang="ja-JP" altLang="en-US" dirty="0"/>
              <a:t>理事長　三好　規</a:t>
            </a:r>
            <a:endParaRPr lang="en-US" altLang="ja-JP" dirty="0"/>
          </a:p>
        </p:txBody>
      </p:sp>
      <p:sp>
        <p:nvSpPr>
          <p:cNvPr id="3" name="正方形/長方形 2"/>
          <p:cNvSpPr/>
          <p:nvPr/>
        </p:nvSpPr>
        <p:spPr>
          <a:xfrm>
            <a:off x="233361" y="6885252"/>
            <a:ext cx="6153150" cy="1200329"/>
          </a:xfrm>
          <a:prstGeom prst="rect">
            <a:avLst/>
          </a:prstGeom>
        </p:spPr>
        <p:txBody>
          <a:bodyPr wrap="square">
            <a:spAutoFit/>
          </a:bodyPr>
          <a:lstStyle/>
          <a:p>
            <a:r>
              <a:rPr lang="ja-JP" altLang="en-US" dirty="0"/>
              <a:t>特別養護老人ホームは、入居する方の</a:t>
            </a:r>
            <a:endParaRPr lang="en-US" altLang="ja-JP" dirty="0"/>
          </a:p>
          <a:p>
            <a:r>
              <a:rPr lang="ja-JP" altLang="en-US" dirty="0"/>
              <a:t>多くにとって、終の棲家になります。　人生最期のステージを充実したものにするためにできる限りサポートをしたい！職員全員がこの思いをもって、貴重な一日一日を支えていきます。</a:t>
            </a:r>
          </a:p>
        </p:txBody>
      </p:sp>
      <p:sp>
        <p:nvSpPr>
          <p:cNvPr id="6" name="正方形/長方形 5"/>
          <p:cNvSpPr/>
          <p:nvPr/>
        </p:nvSpPr>
        <p:spPr>
          <a:xfrm>
            <a:off x="356068" y="8984824"/>
            <a:ext cx="2170787" cy="369332"/>
          </a:xfrm>
          <a:prstGeom prst="rect">
            <a:avLst/>
          </a:prstGeom>
        </p:spPr>
        <p:txBody>
          <a:bodyPr wrap="none">
            <a:spAutoFit/>
          </a:bodyPr>
          <a:lstStyle/>
          <a:p>
            <a:r>
              <a:rPr lang="ja-JP" altLang="en-US" dirty="0"/>
              <a:t>施設長　</a:t>
            </a:r>
            <a:r>
              <a:rPr lang="ja-JP" altLang="en-US"/>
              <a:t>石井　康治</a:t>
            </a:r>
            <a:endParaRPr lang="en-US" altLang="ja-JP" dirty="0"/>
          </a:p>
        </p:txBody>
      </p:sp>
      <p:sp>
        <p:nvSpPr>
          <p:cNvPr id="7" name="正方形/長方形 6"/>
          <p:cNvSpPr/>
          <p:nvPr/>
        </p:nvSpPr>
        <p:spPr>
          <a:xfrm>
            <a:off x="356068" y="9498770"/>
            <a:ext cx="5389942" cy="923330"/>
          </a:xfrm>
          <a:prstGeom prst="rect">
            <a:avLst/>
          </a:prstGeom>
        </p:spPr>
        <p:txBody>
          <a:bodyPr wrap="square">
            <a:spAutoFit/>
          </a:bodyPr>
          <a:lstStyle/>
          <a:p>
            <a:r>
              <a:rPr lang="ja-JP" altLang="en-US" dirty="0"/>
              <a:t>「もう一つの我が家」として、一人ひとりとの出会いを</a:t>
            </a:r>
            <a:endParaRPr lang="en-US" altLang="ja-JP" dirty="0"/>
          </a:p>
          <a:p>
            <a:r>
              <a:rPr lang="ja-JP" altLang="en-US" dirty="0"/>
              <a:t>大切にし、みなさんが安心できて、温もりのあるくらしが継続できるように支援していきます。</a:t>
            </a:r>
          </a:p>
        </p:txBody>
      </p:sp>
      <p:pic>
        <p:nvPicPr>
          <p:cNvPr id="12" name="図 11" descr="白い壁の前にいる人&#10;&#10;自動的に生成された説明">
            <a:extLst>
              <a:ext uri="{FF2B5EF4-FFF2-40B4-BE49-F238E27FC236}">
                <a16:creationId xmlns:a16="http://schemas.microsoft.com/office/drawing/2014/main" id="{E507CD13-EE2B-4637-AA5C-2CBB23B26E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0341" y="8325293"/>
            <a:ext cx="1459194" cy="1028863"/>
          </a:xfrm>
          <a:prstGeom prst="rect">
            <a:avLst/>
          </a:prstGeom>
        </p:spPr>
      </p:pic>
      <p:pic>
        <p:nvPicPr>
          <p:cNvPr id="11" name="図 10">
            <a:extLst>
              <a:ext uri="{FF2B5EF4-FFF2-40B4-BE49-F238E27FC236}">
                <a16:creationId xmlns:a16="http://schemas.microsoft.com/office/drawing/2014/main" id="{733BACA5-AA77-CAAC-6506-1CF54701E4C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271079" y="5771577"/>
            <a:ext cx="1346350" cy="1014308"/>
          </a:xfrm>
          <a:prstGeom prst="rect">
            <a:avLst/>
          </a:prstGeom>
        </p:spPr>
      </p:pic>
    </p:spTree>
    <p:extLst>
      <p:ext uri="{BB962C8B-B14F-4D97-AF65-F5344CB8AC3E}">
        <p14:creationId xmlns:p14="http://schemas.microsoft.com/office/powerpoint/2010/main" val="284268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526512" y="3486300"/>
            <a:ext cx="5915025" cy="743094"/>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a:effectLst/>
          <a:scene3d>
            <a:camera prst="orthographicFront"/>
            <a:lightRig rig="threePt" dir="t"/>
          </a:scene3d>
          <a:sp3d>
            <a:bevelT/>
          </a:sp3d>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400" dirty="0">
                <a:latin typeface="HGP創英角ﾎﾟｯﾌﾟ体" panose="040B0A00000000000000" pitchFamily="50" charset="-128"/>
                <a:ea typeface="HGP創英角ﾎﾟｯﾌﾟ体" panose="040B0A00000000000000" pitchFamily="50" charset="-128"/>
              </a:rPr>
              <a:t>入居条件・入居判定方法</a:t>
            </a:r>
            <a:endParaRPr lang="en-US" altLang="ja-JP" sz="2400" dirty="0">
              <a:latin typeface="HGP創英角ﾎﾟｯﾌﾟ体" panose="040B0A00000000000000" pitchFamily="50" charset="-128"/>
              <a:ea typeface="HGP創英角ﾎﾟｯﾌﾟ体" panose="040B0A00000000000000" pitchFamily="50" charset="-128"/>
            </a:endParaRPr>
          </a:p>
        </p:txBody>
      </p:sp>
      <p:sp>
        <p:nvSpPr>
          <p:cNvPr id="8" name="コンテンツ プレースホルダー 7"/>
          <p:cNvSpPr txBox="1">
            <a:spLocks/>
          </p:cNvSpPr>
          <p:nvPr/>
        </p:nvSpPr>
        <p:spPr>
          <a:xfrm>
            <a:off x="526512" y="1282103"/>
            <a:ext cx="5915025" cy="210385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r>
              <a:rPr lang="en-US" altLang="ja-JP" sz="1800" dirty="0"/>
              <a:t>1.</a:t>
            </a:r>
            <a:r>
              <a:rPr lang="ja-JP" altLang="en-US" sz="1800" dirty="0"/>
              <a:t>入居者・利用者・家族・ボランティアのみなさんとともに</a:t>
            </a:r>
            <a:endParaRPr lang="en-US" altLang="ja-JP" sz="1800" dirty="0"/>
          </a:p>
          <a:p>
            <a:pPr marL="0" indent="0">
              <a:buFont typeface="Arial" panose="020B0604020202020204" pitchFamily="34" charset="0"/>
              <a:buNone/>
            </a:pPr>
            <a:r>
              <a:rPr lang="ja-JP" altLang="en-US" sz="1800" dirty="0"/>
              <a:t>　考えることを大切にします。</a:t>
            </a:r>
            <a:endParaRPr lang="en-US" altLang="ja-JP" sz="1800" dirty="0"/>
          </a:p>
          <a:p>
            <a:pPr marL="0" indent="0">
              <a:buFont typeface="Arial" panose="020B0604020202020204" pitchFamily="34" charset="0"/>
              <a:buNone/>
            </a:pPr>
            <a:r>
              <a:rPr lang="en-US" altLang="ja-JP" sz="1800" dirty="0"/>
              <a:t>2.</a:t>
            </a:r>
            <a:r>
              <a:rPr lang="ja-JP" altLang="en-US" sz="1800" dirty="0"/>
              <a:t>既成概念にとらわれず、入居者、利用者の心地よさを</a:t>
            </a:r>
            <a:endParaRPr lang="en-US" altLang="ja-JP" sz="1800" dirty="0"/>
          </a:p>
          <a:p>
            <a:pPr marL="0" indent="0">
              <a:buFont typeface="Arial" panose="020B0604020202020204" pitchFamily="34" charset="0"/>
              <a:buNone/>
            </a:pPr>
            <a:r>
              <a:rPr lang="ja-JP" altLang="en-US" sz="1800" dirty="0"/>
              <a:t>　出来る限り追求します。</a:t>
            </a:r>
            <a:endParaRPr lang="en-US" altLang="ja-JP" sz="1800" dirty="0"/>
          </a:p>
          <a:p>
            <a:pPr marL="0" indent="0">
              <a:buFont typeface="Arial" panose="020B0604020202020204" pitchFamily="34" charset="0"/>
              <a:buNone/>
            </a:pPr>
            <a:r>
              <a:rPr lang="en-US" altLang="ja-JP" sz="1800" dirty="0"/>
              <a:t>3.</a:t>
            </a:r>
            <a:r>
              <a:rPr lang="ja-JP" altLang="en-US" sz="1800" dirty="0"/>
              <a:t>情報公開、説明責任を徹底します。</a:t>
            </a:r>
            <a:endParaRPr lang="en-US" altLang="ja-JP" sz="1800" dirty="0"/>
          </a:p>
          <a:p>
            <a:pPr marL="0" indent="0">
              <a:buFont typeface="Arial" panose="020B0604020202020204" pitchFamily="34" charset="0"/>
              <a:buNone/>
            </a:pPr>
            <a:r>
              <a:rPr lang="en-US" altLang="ja-JP" sz="1800" dirty="0"/>
              <a:t>4.</a:t>
            </a:r>
            <a:r>
              <a:rPr lang="ja-JP" altLang="en-US" sz="1800" dirty="0"/>
              <a:t>職員どおしの話し合い研修を重視し日々研鑽に励みます。</a:t>
            </a:r>
            <a:endParaRPr lang="en-US" altLang="ja-JP" sz="1800" dirty="0"/>
          </a:p>
          <a:p>
            <a:pPr marL="0" indent="0">
              <a:buFont typeface="Arial" panose="020B0604020202020204" pitchFamily="34" charset="0"/>
              <a:buNone/>
            </a:pPr>
            <a:endParaRPr lang="en-US" altLang="ja-JP" sz="1800" dirty="0"/>
          </a:p>
        </p:txBody>
      </p:sp>
      <p:sp>
        <p:nvSpPr>
          <p:cNvPr id="9" name="タイトル 1"/>
          <p:cNvSpPr txBox="1">
            <a:spLocks/>
          </p:cNvSpPr>
          <p:nvPr/>
        </p:nvSpPr>
        <p:spPr>
          <a:xfrm>
            <a:off x="526512" y="340556"/>
            <a:ext cx="5915025" cy="743094"/>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a:effectLst/>
          <a:scene3d>
            <a:camera prst="orthographicFront"/>
            <a:lightRig rig="threePt" dir="t"/>
          </a:scene3d>
          <a:sp3d>
            <a:bevelT/>
          </a:sp3d>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400" dirty="0">
                <a:latin typeface="HGP創英角ﾎﾟｯﾌﾟ体" panose="040B0A00000000000000" pitchFamily="50" charset="-128"/>
                <a:ea typeface="HGP創英角ﾎﾟｯﾌﾟ体" panose="040B0A00000000000000" pitchFamily="50" charset="-128"/>
              </a:rPr>
              <a:t>風の村　ケア方針</a:t>
            </a:r>
          </a:p>
        </p:txBody>
      </p:sp>
      <p:sp>
        <p:nvSpPr>
          <p:cNvPr id="10" name="コンテンツ プレースホルダー 7"/>
          <p:cNvSpPr txBox="1">
            <a:spLocks/>
          </p:cNvSpPr>
          <p:nvPr/>
        </p:nvSpPr>
        <p:spPr>
          <a:xfrm>
            <a:off x="526512" y="4329739"/>
            <a:ext cx="5915025" cy="116691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t>要介護</a:t>
            </a:r>
            <a:r>
              <a:rPr lang="en-US" altLang="ja-JP" sz="1800" dirty="0"/>
              <a:t>3</a:t>
            </a:r>
            <a:r>
              <a:rPr lang="ja-JP" altLang="en-US" sz="1800" dirty="0"/>
              <a:t>・</a:t>
            </a:r>
            <a:r>
              <a:rPr lang="en-US" altLang="ja-JP" sz="1800" dirty="0"/>
              <a:t>4</a:t>
            </a:r>
            <a:r>
              <a:rPr lang="ja-JP" altLang="en-US" sz="1800" dirty="0"/>
              <a:t>・</a:t>
            </a:r>
            <a:r>
              <a:rPr lang="en-US" altLang="ja-JP" sz="1800" dirty="0"/>
              <a:t>5</a:t>
            </a:r>
            <a:r>
              <a:rPr lang="ja-JP" altLang="en-US" sz="1800" dirty="0"/>
              <a:t>の方が対象となります。</a:t>
            </a:r>
            <a:endParaRPr lang="en-US" altLang="ja-JP" sz="1800" dirty="0"/>
          </a:p>
          <a:p>
            <a:pPr marL="0" indent="0">
              <a:buFont typeface="Arial" panose="020B0604020202020204" pitchFamily="34" charset="0"/>
              <a:buNone/>
            </a:pPr>
            <a:r>
              <a:rPr lang="ja-JP" altLang="en-US" sz="1800" dirty="0"/>
              <a:t>但し「特例入所」の要件を満たすことで要介護</a:t>
            </a:r>
            <a:r>
              <a:rPr lang="en-US" altLang="ja-JP" sz="1800" dirty="0"/>
              <a:t>1</a:t>
            </a:r>
            <a:r>
              <a:rPr lang="ja-JP" altLang="en-US" sz="1800" dirty="0"/>
              <a:t>・</a:t>
            </a:r>
            <a:r>
              <a:rPr lang="en-US" altLang="ja-JP" sz="1800" dirty="0"/>
              <a:t>2</a:t>
            </a:r>
            <a:r>
              <a:rPr lang="ja-JP" altLang="en-US" sz="1800" dirty="0"/>
              <a:t>の方でも</a:t>
            </a:r>
            <a:endParaRPr lang="en-US" altLang="ja-JP" sz="1800" dirty="0"/>
          </a:p>
          <a:p>
            <a:pPr marL="0" indent="0">
              <a:buFont typeface="Arial" panose="020B0604020202020204" pitchFamily="34" charset="0"/>
              <a:buNone/>
            </a:pPr>
            <a:r>
              <a:rPr lang="ja-JP" altLang="en-US" sz="1800" dirty="0"/>
              <a:t>入居ができます。</a:t>
            </a:r>
            <a:endParaRPr lang="en-US" altLang="ja-JP" sz="1800" dirty="0"/>
          </a:p>
        </p:txBody>
      </p:sp>
      <p:sp>
        <p:nvSpPr>
          <p:cNvPr id="15" name="タイトル 4"/>
          <p:cNvSpPr txBox="1">
            <a:spLocks/>
          </p:cNvSpPr>
          <p:nvPr/>
        </p:nvSpPr>
        <p:spPr>
          <a:xfrm>
            <a:off x="465308" y="1190107"/>
            <a:ext cx="5915025" cy="235655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endParaRPr lang="ja-JP" altLang="en-US" dirty="0"/>
          </a:p>
        </p:txBody>
      </p:sp>
      <p:sp>
        <p:nvSpPr>
          <p:cNvPr id="17" name="正方形/長方形 16"/>
          <p:cNvSpPr/>
          <p:nvPr/>
        </p:nvSpPr>
        <p:spPr>
          <a:xfrm>
            <a:off x="412070" y="5596997"/>
            <a:ext cx="5792615" cy="646331"/>
          </a:xfrm>
          <a:prstGeom prst="rect">
            <a:avLst/>
          </a:prstGeom>
        </p:spPr>
        <p:txBody>
          <a:bodyPr wrap="square">
            <a:spAutoFit/>
          </a:bodyPr>
          <a:lstStyle/>
          <a:p>
            <a:r>
              <a:rPr lang="ja-JP" altLang="en-US" dirty="0"/>
              <a:t>入居希望待機者が多い場合は、自治体規定に基づき入居判定委員会で優先順位を決定します。</a:t>
            </a:r>
            <a:endParaRPr lang="en-US" altLang="ja-JP" dirty="0"/>
          </a:p>
        </p:txBody>
      </p:sp>
      <p:pic>
        <p:nvPicPr>
          <p:cNvPr id="2" name="図 1"/>
          <p:cNvPicPr>
            <a:picLocks noChangeAspect="1"/>
          </p:cNvPicPr>
          <p:nvPr/>
        </p:nvPicPr>
        <p:blipFill>
          <a:blip r:embed="rId3"/>
          <a:stretch>
            <a:fillRect/>
          </a:stretch>
        </p:blipFill>
        <p:spPr>
          <a:xfrm>
            <a:off x="412070" y="7176723"/>
            <a:ext cx="6029467" cy="774259"/>
          </a:xfrm>
          <a:prstGeom prst="rect">
            <a:avLst/>
          </a:prstGeom>
        </p:spPr>
      </p:pic>
      <p:sp>
        <p:nvSpPr>
          <p:cNvPr id="11" name="コンテンツ プレースホルダー 7"/>
          <p:cNvSpPr txBox="1">
            <a:spLocks/>
          </p:cNvSpPr>
          <p:nvPr/>
        </p:nvSpPr>
        <p:spPr>
          <a:xfrm>
            <a:off x="412070" y="8167020"/>
            <a:ext cx="6144417" cy="341402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t>協力病院</a:t>
            </a:r>
            <a:endParaRPr lang="en-US" altLang="ja-JP" sz="1800" dirty="0"/>
          </a:p>
          <a:p>
            <a:pPr marL="0" indent="0">
              <a:buFont typeface="Arial" panose="020B0604020202020204" pitchFamily="34" charset="0"/>
              <a:buNone/>
            </a:pPr>
            <a:r>
              <a:rPr lang="ja-JP" altLang="en-US" sz="1800" dirty="0"/>
              <a:t>　新八街総合病院</a:t>
            </a:r>
            <a:endParaRPr lang="en-US" altLang="ja-JP" sz="1800" dirty="0"/>
          </a:p>
          <a:p>
            <a:pPr marL="0" indent="0">
              <a:buFont typeface="Arial" panose="020B0604020202020204" pitchFamily="34" charset="0"/>
              <a:buNone/>
            </a:pPr>
            <a:r>
              <a:rPr lang="ja-JP" altLang="en-US" sz="1600" dirty="0"/>
              <a:t>　　</a:t>
            </a:r>
            <a:r>
              <a:rPr lang="ja-JP" altLang="en-US" sz="1800" dirty="0"/>
              <a:t>月４回　外科医　</a:t>
            </a:r>
            <a:endParaRPr lang="en-US" altLang="ja-JP" sz="1800" dirty="0"/>
          </a:p>
          <a:p>
            <a:pPr marL="0" indent="0">
              <a:buFont typeface="Arial" panose="020B0604020202020204" pitchFamily="34" charset="0"/>
              <a:buNone/>
            </a:pPr>
            <a:r>
              <a:rPr lang="ja-JP" altLang="en-US" sz="1800" dirty="0"/>
              <a:t>　　月２回　耳鼻科医　内科医　皮膚科医により往診</a:t>
            </a:r>
            <a:endParaRPr lang="en-US" altLang="ja-JP" sz="1600" dirty="0"/>
          </a:p>
          <a:p>
            <a:pPr marL="0" indent="0">
              <a:buFont typeface="Arial" panose="020B0604020202020204" pitchFamily="34" charset="0"/>
              <a:buNone/>
            </a:pPr>
            <a:r>
              <a:rPr lang="ja-JP" altLang="en-US" sz="1800" dirty="0"/>
              <a:t>協力歯科医院（訪問）</a:t>
            </a:r>
            <a:endParaRPr lang="en-US" altLang="ja-JP" sz="1800" dirty="0"/>
          </a:p>
          <a:p>
            <a:pPr marL="0" indent="0">
              <a:buFont typeface="Arial" panose="020B0604020202020204" pitchFamily="34" charset="0"/>
              <a:buNone/>
            </a:pPr>
            <a:r>
              <a:rPr lang="ja-JP" altLang="en-US" sz="1800" dirty="0"/>
              <a:t>　てらだ歯科</a:t>
            </a:r>
            <a:endParaRPr lang="en-US" altLang="ja-JP" sz="1800" dirty="0"/>
          </a:p>
          <a:p>
            <a:pPr marL="0" indent="0">
              <a:buFont typeface="Arial" panose="020B0604020202020204" pitchFamily="34" charset="0"/>
              <a:buNone/>
            </a:pPr>
            <a:r>
              <a:rPr lang="ja-JP" altLang="en-US" sz="1800" dirty="0"/>
              <a:t>利用料金</a:t>
            </a:r>
            <a:endParaRPr lang="en-US" altLang="ja-JP" sz="1800" dirty="0"/>
          </a:p>
          <a:p>
            <a:pPr marL="0" indent="0">
              <a:buFont typeface="Arial" panose="020B0604020202020204" pitchFamily="34" charset="0"/>
              <a:buNone/>
            </a:pPr>
            <a:r>
              <a:rPr lang="ja-JP" altLang="en-US" sz="1800" dirty="0"/>
              <a:t>　要介護度、所得に応じた金額となります。</a:t>
            </a:r>
            <a:endParaRPr lang="en-US" altLang="ja-JP" sz="1800" dirty="0"/>
          </a:p>
          <a:p>
            <a:pPr marL="0" indent="0">
              <a:buFont typeface="Arial" panose="020B0604020202020204" pitchFamily="34" charset="0"/>
              <a:buNone/>
            </a:pPr>
            <a:r>
              <a:rPr lang="ja-JP" altLang="en-US" sz="1800" dirty="0"/>
              <a:t>　詳しくは別紙参照</a:t>
            </a:r>
            <a:endParaRPr lang="en-US" altLang="ja-JP" sz="1800" dirty="0"/>
          </a:p>
        </p:txBody>
      </p:sp>
    </p:spTree>
    <p:extLst>
      <p:ext uri="{BB962C8B-B14F-4D97-AF65-F5344CB8AC3E}">
        <p14:creationId xmlns:p14="http://schemas.microsoft.com/office/powerpoint/2010/main" val="127430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627" y="9310584"/>
            <a:ext cx="2113457" cy="1408971"/>
          </a:xfrm>
          <a:prstGeom prst="rect">
            <a:avLst/>
          </a:prstGeom>
          <a:ln>
            <a:noFill/>
          </a:ln>
          <a:effectLst>
            <a:softEdge rad="112500"/>
          </a:effectLst>
        </p:spPr>
      </p:pic>
      <p:sp>
        <p:nvSpPr>
          <p:cNvPr id="13" name="コンテンツ プレースホルダー 7"/>
          <p:cNvSpPr txBox="1">
            <a:spLocks/>
          </p:cNvSpPr>
          <p:nvPr/>
        </p:nvSpPr>
        <p:spPr>
          <a:xfrm>
            <a:off x="492220" y="817564"/>
            <a:ext cx="4453448" cy="700225"/>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r>
              <a:rPr lang="ja-JP" altLang="en-US" sz="1800" b="1" dirty="0">
                <a:latin typeface="HG丸ｺﾞｼｯｸM-PRO" panose="020F0600000000000000" pitchFamily="50" charset="-128"/>
                <a:ea typeface="HG丸ｺﾞｼｯｸM-PRO" panose="020F0600000000000000" pitchFamily="50" charset="-128"/>
              </a:rPr>
              <a:t>全室個室ユニット型施設</a:t>
            </a:r>
            <a:endParaRPr lang="en-US" altLang="ja-JP" sz="1800" b="1" dirty="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1800" b="1" dirty="0">
                <a:latin typeface="HG丸ｺﾞｼｯｸM-PRO" panose="020F0600000000000000" pitchFamily="50" charset="-128"/>
                <a:ea typeface="HG丸ｺﾞｼｯｸM-PRO" panose="020F0600000000000000" pitchFamily="50" charset="-128"/>
              </a:rPr>
              <a:t>〇本町</a:t>
            </a:r>
            <a:r>
              <a:rPr lang="ja-JP" altLang="en-US" sz="1800" dirty="0"/>
              <a:t>　　トイレ別室　　（定員６６名）</a:t>
            </a:r>
            <a:endParaRPr lang="en-US" altLang="ja-JP" sz="1800" dirty="0"/>
          </a:p>
        </p:txBody>
      </p:sp>
      <p:sp>
        <p:nvSpPr>
          <p:cNvPr id="14" name="コンテンツ プレースホルダー 7"/>
          <p:cNvSpPr txBox="1">
            <a:spLocks/>
          </p:cNvSpPr>
          <p:nvPr/>
        </p:nvSpPr>
        <p:spPr>
          <a:xfrm>
            <a:off x="364466" y="1863531"/>
            <a:ext cx="6065883" cy="3017445"/>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mn-ea"/>
              </a:rPr>
              <a:t>６６室は７つのユニット（グループ）に分けられています。</a:t>
            </a:r>
            <a:endParaRPr lang="en-US" altLang="ja-JP" sz="1600" dirty="0">
              <a:latin typeface="+mn-ea"/>
            </a:endParaRPr>
          </a:p>
          <a:p>
            <a:pPr marL="0" indent="0">
              <a:buFont typeface="Arial" panose="020B0604020202020204" pitchFamily="34" charset="0"/>
              <a:buNone/>
            </a:pPr>
            <a:r>
              <a:rPr lang="ja-JP" altLang="en-US" sz="1600" dirty="0">
                <a:latin typeface="+mn-ea"/>
              </a:rPr>
              <a:t>各居室にベッド洗面台を設置しています。</a:t>
            </a:r>
            <a:endParaRPr lang="en-US" altLang="ja-JP" sz="1600" dirty="0">
              <a:latin typeface="+mn-ea"/>
            </a:endParaRPr>
          </a:p>
          <a:p>
            <a:pPr marL="0" indent="0">
              <a:buFont typeface="Arial" panose="020B0604020202020204" pitchFamily="34" charset="0"/>
              <a:buNone/>
            </a:pPr>
            <a:endParaRPr lang="en-US" altLang="ja-JP" sz="1600" dirty="0">
              <a:latin typeface="+mn-ea"/>
            </a:endParaRPr>
          </a:p>
          <a:p>
            <a:pPr marL="0" indent="0">
              <a:buFont typeface="Arial" panose="020B0604020202020204" pitchFamily="34" charset="0"/>
              <a:buNone/>
            </a:pPr>
            <a:r>
              <a:rPr lang="ja-JP" altLang="en-US" sz="1600" dirty="0">
                <a:latin typeface="+mn-ea"/>
              </a:rPr>
              <a:t>職員は、１ユニット８名～１０名に対して早番遅番を</a:t>
            </a:r>
            <a:r>
              <a:rPr lang="en-US" altLang="ja-JP" sz="1600" dirty="0">
                <a:latin typeface="+mn-ea"/>
              </a:rPr>
              <a:t>1</a:t>
            </a:r>
            <a:r>
              <a:rPr lang="ja-JP" altLang="en-US" sz="1600" dirty="0">
                <a:latin typeface="+mn-ea"/>
              </a:rPr>
              <a:t>名ずつ配置し、夜間は２ユニット（１８名～１９名）に１名の夜勤職員で対応しています。本町２丁目３ユニット　本町３丁目４ユニット</a:t>
            </a:r>
            <a:endParaRPr lang="en-US" altLang="ja-JP" sz="1600" dirty="0">
              <a:latin typeface="+mn-ea"/>
            </a:endParaRPr>
          </a:p>
          <a:p>
            <a:pPr marL="0" indent="0">
              <a:buFont typeface="Arial" panose="020B0604020202020204" pitchFamily="34" charset="0"/>
              <a:buNone/>
            </a:pPr>
            <a:endParaRPr lang="en-US" altLang="ja-JP" sz="1600" dirty="0">
              <a:latin typeface="+mn-ea"/>
            </a:endParaRPr>
          </a:p>
          <a:p>
            <a:pPr marL="0" indent="0">
              <a:buFont typeface="Arial" panose="020B0604020202020204" pitchFamily="34" charset="0"/>
              <a:buNone/>
            </a:pPr>
            <a:r>
              <a:rPr lang="ja-JP" altLang="en-US" sz="1600" dirty="0">
                <a:latin typeface="+mn-ea"/>
              </a:rPr>
              <a:t>各居室にベッド・洗面台を設置しています。</a:t>
            </a:r>
            <a:endParaRPr lang="en-US" altLang="ja-JP" sz="1600" dirty="0">
              <a:latin typeface="+mn-ea"/>
            </a:endParaRPr>
          </a:p>
          <a:p>
            <a:pPr marL="0" indent="0">
              <a:buFont typeface="Arial" panose="020B0604020202020204" pitchFamily="34" charset="0"/>
              <a:buNone/>
            </a:pPr>
            <a:r>
              <a:rPr lang="ja-JP" altLang="en-US" sz="1600" dirty="0">
                <a:latin typeface="+mn-ea"/>
              </a:rPr>
              <a:t>トイレは３つの居室で１つを共有しています。</a:t>
            </a:r>
            <a:endParaRPr lang="en-US" altLang="ja-JP" sz="1600" dirty="0">
              <a:latin typeface="+mn-ea"/>
            </a:endParaRP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339" y="4988351"/>
            <a:ext cx="2044563" cy="1363041"/>
          </a:xfrm>
          <a:prstGeom prst="rect">
            <a:avLst/>
          </a:prstGeom>
          <a:ln>
            <a:noFill/>
          </a:ln>
          <a:effectLst>
            <a:softEdge rad="112500"/>
          </a:effectLst>
        </p:spPr>
      </p:pic>
      <p:pic>
        <p:nvPicPr>
          <p:cNvPr id="23" name="図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5375" y="5080778"/>
            <a:ext cx="2354924" cy="1569949"/>
          </a:xfrm>
          <a:prstGeom prst="rect">
            <a:avLst/>
          </a:prstGeom>
          <a:ln>
            <a:noFill/>
          </a:ln>
          <a:effectLst>
            <a:softEdge rad="112500"/>
          </a:effectLst>
        </p:spPr>
      </p:pic>
      <p:sp>
        <p:nvSpPr>
          <p:cNvPr id="24" name="コンテンツ プレースホルダー 7"/>
          <p:cNvSpPr txBox="1">
            <a:spLocks/>
          </p:cNvSpPr>
          <p:nvPr/>
        </p:nvSpPr>
        <p:spPr>
          <a:xfrm>
            <a:off x="471475" y="11422672"/>
            <a:ext cx="5915025" cy="542567"/>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endParaRPr lang="en-US" altLang="ja-JP" sz="1800" dirty="0"/>
          </a:p>
        </p:txBody>
      </p:sp>
      <p:pic>
        <p:nvPicPr>
          <p:cNvPr id="35" name="図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944" y="7215966"/>
            <a:ext cx="1918897" cy="1279264"/>
          </a:xfrm>
          <a:prstGeom prst="rect">
            <a:avLst/>
          </a:prstGeom>
          <a:ln>
            <a:noFill/>
          </a:ln>
          <a:effectLst>
            <a:softEdge rad="112500"/>
          </a:effectLst>
        </p:spPr>
      </p:pic>
      <p:pic>
        <p:nvPicPr>
          <p:cNvPr id="5" name="図 4">
            <a:extLst>
              <a:ext uri="{FF2B5EF4-FFF2-40B4-BE49-F238E27FC236}">
                <a16:creationId xmlns:a16="http://schemas.microsoft.com/office/drawing/2014/main" id="{A94B5D91-1290-4FE5-B484-0B732EA23DE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841" t="-1907" r="36381" b="1907"/>
          <a:stretch/>
        </p:blipFill>
        <p:spPr>
          <a:xfrm>
            <a:off x="5148137" y="7198560"/>
            <a:ext cx="1282212" cy="1454320"/>
          </a:xfrm>
          <a:prstGeom prst="rect">
            <a:avLst/>
          </a:prstGeom>
          <a:ln>
            <a:noFill/>
          </a:ln>
          <a:effectLst>
            <a:softEdge rad="112500"/>
          </a:effectLst>
        </p:spPr>
      </p:pic>
      <p:pic>
        <p:nvPicPr>
          <p:cNvPr id="7" name="図 6">
            <a:extLst>
              <a:ext uri="{FF2B5EF4-FFF2-40B4-BE49-F238E27FC236}">
                <a16:creationId xmlns:a16="http://schemas.microsoft.com/office/drawing/2014/main" id="{EBE84407-4097-4503-BE76-21D38C363B4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72570" y="9199521"/>
            <a:ext cx="2780534" cy="1853689"/>
          </a:xfrm>
          <a:prstGeom prst="rect">
            <a:avLst/>
          </a:prstGeom>
          <a:ln>
            <a:noFill/>
          </a:ln>
          <a:effectLst>
            <a:softEdge rad="112500"/>
          </a:effectLst>
        </p:spPr>
      </p:pic>
      <p:pic>
        <p:nvPicPr>
          <p:cNvPr id="2" name="図 1">
            <a:extLst>
              <a:ext uri="{FF2B5EF4-FFF2-40B4-BE49-F238E27FC236}">
                <a16:creationId xmlns:a16="http://schemas.microsoft.com/office/drawing/2014/main" id="{258B26E6-5FA7-4D41-B2B8-87C5984E0B2B}"/>
              </a:ext>
            </a:extLst>
          </p:cNvPr>
          <p:cNvPicPr>
            <a:picLocks noChangeAspect="1"/>
          </p:cNvPicPr>
          <p:nvPr/>
        </p:nvPicPr>
        <p:blipFill>
          <a:blip r:embed="rId9"/>
          <a:stretch>
            <a:fillRect/>
          </a:stretch>
        </p:blipFill>
        <p:spPr>
          <a:xfrm>
            <a:off x="5417355" y="6814995"/>
            <a:ext cx="743776" cy="304826"/>
          </a:xfrm>
          <a:prstGeom prst="rect">
            <a:avLst/>
          </a:prstGeom>
        </p:spPr>
      </p:pic>
      <p:sp>
        <p:nvSpPr>
          <p:cNvPr id="10" name="テキスト ボックス 9">
            <a:extLst>
              <a:ext uri="{FF2B5EF4-FFF2-40B4-BE49-F238E27FC236}">
                <a16:creationId xmlns:a16="http://schemas.microsoft.com/office/drawing/2014/main" id="{EC13286E-2761-4A79-81A0-86E5AD53BDBE}"/>
              </a:ext>
            </a:extLst>
          </p:cNvPr>
          <p:cNvSpPr txBox="1"/>
          <p:nvPr/>
        </p:nvSpPr>
        <p:spPr>
          <a:xfrm>
            <a:off x="2971800" y="5636794"/>
            <a:ext cx="914400" cy="914400"/>
          </a:xfrm>
          <a:prstGeom prst="rect">
            <a:avLst/>
          </a:prstGeom>
          <a:noFill/>
        </p:spPr>
        <p:txBody>
          <a:bodyPr wrap="square" rtlCol="0">
            <a:spAutoFit/>
          </a:bodyPr>
          <a:lstStyle/>
          <a:p>
            <a:endParaRPr kumimoji="1" lang="ja-JP" altLang="en-US" dirty="0"/>
          </a:p>
        </p:txBody>
      </p:sp>
      <p:pic>
        <p:nvPicPr>
          <p:cNvPr id="16" name="図 15">
            <a:extLst>
              <a:ext uri="{FF2B5EF4-FFF2-40B4-BE49-F238E27FC236}">
                <a16:creationId xmlns:a16="http://schemas.microsoft.com/office/drawing/2014/main" id="{EDE739E4-0A01-4F85-9E0C-F30EF8FB29C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02885" y="6992235"/>
            <a:ext cx="2673165" cy="1782110"/>
          </a:xfrm>
          <a:prstGeom prst="rect">
            <a:avLst/>
          </a:prstGeom>
          <a:ln>
            <a:noFill/>
          </a:ln>
          <a:effectLst>
            <a:softEdge rad="112500"/>
          </a:effectLst>
        </p:spPr>
      </p:pic>
    </p:spTree>
    <p:extLst>
      <p:ext uri="{BB962C8B-B14F-4D97-AF65-F5344CB8AC3E}">
        <p14:creationId xmlns:p14="http://schemas.microsoft.com/office/powerpoint/2010/main" val="3942305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コンテンツ プレースホルダー 7"/>
          <p:cNvSpPr txBox="1">
            <a:spLocks/>
          </p:cNvSpPr>
          <p:nvPr/>
        </p:nvSpPr>
        <p:spPr>
          <a:xfrm>
            <a:off x="471473" y="375472"/>
            <a:ext cx="4597818" cy="459612"/>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r>
              <a:rPr lang="ja-JP" altLang="en-US" sz="1800" b="1" dirty="0">
                <a:latin typeface="HG丸ｺﾞｼｯｸM-PRO" panose="020F0600000000000000" pitchFamily="50" charset="-128"/>
                <a:ea typeface="HG丸ｺﾞｼｯｸM-PRO" panose="020F0600000000000000" pitchFamily="50" charset="-128"/>
              </a:rPr>
              <a:t>〇新町</a:t>
            </a:r>
            <a:r>
              <a:rPr lang="ja-JP" altLang="en-US" sz="1800" dirty="0"/>
              <a:t>　　　　　　　　　　　　　　　　（定員３０名）</a:t>
            </a:r>
            <a:endParaRPr lang="en-US" altLang="ja-JP" sz="1800" dirty="0"/>
          </a:p>
        </p:txBody>
      </p:sp>
      <p:sp>
        <p:nvSpPr>
          <p:cNvPr id="8" name="コンテンツ プレースホルダー 7"/>
          <p:cNvSpPr txBox="1">
            <a:spLocks noGrp="1"/>
          </p:cNvSpPr>
          <p:nvPr>
            <p:ph idx="1"/>
          </p:nvPr>
        </p:nvSpPr>
        <p:spPr>
          <a:xfrm>
            <a:off x="471473" y="994973"/>
            <a:ext cx="5915025" cy="2441054"/>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t>1</a:t>
            </a:r>
            <a:r>
              <a:rPr lang="ja-JP" altLang="en-US" sz="1600" dirty="0"/>
              <a:t>ユニット</a:t>
            </a:r>
            <a:r>
              <a:rPr lang="en-US" altLang="ja-JP" sz="1600" dirty="0"/>
              <a:t>(</a:t>
            </a:r>
            <a:r>
              <a:rPr lang="ja-JP" altLang="en-US" sz="1600" dirty="0"/>
              <a:t>グループ</a:t>
            </a:r>
            <a:r>
              <a:rPr lang="en-US" altLang="ja-JP" sz="1600" dirty="0"/>
              <a:t>)10</a:t>
            </a:r>
            <a:r>
              <a:rPr lang="ja-JP" altLang="en-US" sz="1600" dirty="0"/>
              <a:t>室で</a:t>
            </a:r>
            <a:r>
              <a:rPr lang="en-US" altLang="ja-JP" sz="1600" dirty="0"/>
              <a:t>3</a:t>
            </a:r>
            <a:r>
              <a:rPr lang="ja-JP" altLang="en-US" sz="1600" dirty="0"/>
              <a:t>ユニットあります。</a:t>
            </a:r>
            <a:endParaRPr lang="en-US" altLang="ja-JP" sz="1600" dirty="0"/>
          </a:p>
          <a:p>
            <a:pPr marL="0" indent="0">
              <a:buFont typeface="Arial" panose="020B0604020202020204" pitchFamily="34" charset="0"/>
              <a:buNone/>
            </a:pPr>
            <a:endParaRPr lang="en-US" altLang="ja-JP" sz="1600" dirty="0"/>
          </a:p>
          <a:p>
            <a:pPr marL="0" indent="0">
              <a:buFont typeface="Arial" panose="020B0604020202020204" pitchFamily="34" charset="0"/>
              <a:buNone/>
            </a:pPr>
            <a:r>
              <a:rPr lang="en-US" altLang="ja-JP" sz="1600" dirty="0"/>
              <a:t>1</a:t>
            </a:r>
            <a:r>
              <a:rPr lang="ja-JP" altLang="en-US" sz="1600" dirty="0"/>
              <a:t>ユニット、早番遅番職員を</a:t>
            </a:r>
            <a:r>
              <a:rPr lang="en-US" altLang="ja-JP" sz="1600" dirty="0"/>
              <a:t>1</a:t>
            </a:r>
            <a:r>
              <a:rPr lang="ja-JP" altLang="en-US" sz="1600" dirty="0"/>
              <a:t>名ずつ配置し、</a:t>
            </a:r>
            <a:endParaRPr lang="en-US" altLang="ja-JP" sz="1600" dirty="0"/>
          </a:p>
          <a:p>
            <a:pPr marL="0" indent="0">
              <a:buFont typeface="Arial" panose="020B0604020202020204" pitchFamily="34" charset="0"/>
              <a:buNone/>
            </a:pPr>
            <a:r>
              <a:rPr lang="ja-JP" altLang="en-US" sz="1600" dirty="0"/>
              <a:t>夜間は</a:t>
            </a:r>
            <a:r>
              <a:rPr lang="en-US" altLang="ja-JP" sz="1600" dirty="0"/>
              <a:t>2</a:t>
            </a:r>
            <a:r>
              <a:rPr lang="ja-JP" altLang="en-US" sz="1600" dirty="0"/>
              <a:t>ユニット（</a:t>
            </a:r>
            <a:r>
              <a:rPr lang="en-US" altLang="ja-JP" sz="1600" dirty="0"/>
              <a:t>20</a:t>
            </a:r>
            <a:r>
              <a:rPr lang="ja-JP" altLang="en-US" sz="1600" dirty="0"/>
              <a:t>名）に</a:t>
            </a:r>
            <a:r>
              <a:rPr lang="en-US" altLang="ja-JP" sz="1600" dirty="0"/>
              <a:t>1</a:t>
            </a:r>
            <a:r>
              <a:rPr lang="ja-JP" altLang="en-US" sz="1600" dirty="0"/>
              <a:t>名の夜勤職員で対応しています。</a:t>
            </a:r>
            <a:endParaRPr lang="en-US" altLang="ja-JP" sz="1600" dirty="0"/>
          </a:p>
          <a:p>
            <a:pPr marL="0" indent="0">
              <a:buFont typeface="Arial" panose="020B0604020202020204" pitchFamily="34" charset="0"/>
              <a:buNone/>
            </a:pPr>
            <a:endParaRPr lang="en-US" altLang="ja-JP" sz="1600" dirty="0"/>
          </a:p>
          <a:p>
            <a:pPr marL="0" indent="0">
              <a:buFont typeface="Arial" panose="020B0604020202020204" pitchFamily="34" charset="0"/>
              <a:buNone/>
            </a:pPr>
            <a:r>
              <a:rPr lang="ja-JP" altLang="en-US" sz="1600" dirty="0"/>
              <a:t>各居室に洗面台・トイレ・ベッドを設置しています。</a:t>
            </a:r>
            <a:endParaRPr lang="en-US" altLang="ja-JP" sz="1600" dirty="0"/>
          </a:p>
          <a:p>
            <a:pPr marL="0" indent="0">
              <a:buFont typeface="Arial" panose="020B0604020202020204" pitchFamily="34" charset="0"/>
              <a:buNone/>
            </a:pPr>
            <a:endParaRPr lang="en-US" altLang="ja-JP" sz="1600" dirty="0"/>
          </a:p>
        </p:txBody>
      </p:sp>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8639" y="7821310"/>
            <a:ext cx="3832817" cy="2555209"/>
          </a:xfrm>
          <a:prstGeom prst="ellipse">
            <a:avLst/>
          </a:prstGeom>
          <a:ln>
            <a:noFill/>
          </a:ln>
          <a:effectLst>
            <a:softEdge rad="112500"/>
          </a:effectLst>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4428" y="5494642"/>
            <a:ext cx="3094379" cy="2062920"/>
          </a:xfrm>
          <a:prstGeom prst="rect">
            <a:avLst/>
          </a:prstGeom>
          <a:ln>
            <a:noFill/>
          </a:ln>
          <a:effectLst>
            <a:softEdge rad="112500"/>
          </a:effectLst>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924" y="5638374"/>
            <a:ext cx="2591509" cy="1727672"/>
          </a:xfrm>
          <a:prstGeom prst="rect">
            <a:avLst/>
          </a:prstGeom>
          <a:ln>
            <a:noFill/>
          </a:ln>
          <a:effectLst>
            <a:softEdge rad="112500"/>
          </a:effectLst>
        </p:spPr>
      </p:pic>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06351" y="3334050"/>
            <a:ext cx="2845267" cy="1896844"/>
          </a:xfrm>
          <a:prstGeom prst="rect">
            <a:avLst/>
          </a:prstGeom>
          <a:ln>
            <a:noFill/>
          </a:ln>
          <a:effectLst>
            <a:softEdge rad="112500"/>
          </a:effectLst>
        </p:spPr>
      </p:pic>
      <p:sp>
        <p:nvSpPr>
          <p:cNvPr id="19" name="テキスト ボックス 18"/>
          <p:cNvSpPr txBox="1"/>
          <p:nvPr/>
        </p:nvSpPr>
        <p:spPr>
          <a:xfrm>
            <a:off x="1322457" y="7981199"/>
            <a:ext cx="744027" cy="261610"/>
          </a:xfrm>
          <a:prstGeom prst="rect">
            <a:avLst/>
          </a:prstGeom>
          <a:solidFill>
            <a:schemeClr val="accent5">
              <a:lumMod val="60000"/>
              <a:lumOff val="40000"/>
            </a:schemeClr>
          </a:solidFill>
        </p:spPr>
        <p:txBody>
          <a:bodyPr wrap="square" rtlCol="0">
            <a:spAutoFit/>
          </a:bodyPr>
          <a:lstStyle/>
          <a:p>
            <a:r>
              <a:rPr lang="ja-JP" altLang="en-US" sz="1100" dirty="0">
                <a:latin typeface="HG丸ｺﾞｼｯｸM-PRO" panose="020F0600000000000000" pitchFamily="50" charset="-128"/>
                <a:ea typeface="HG丸ｺﾞｼｯｸM-PRO" panose="020F0600000000000000" pitchFamily="50" charset="-128"/>
              </a:rPr>
              <a:t>　居室</a:t>
            </a:r>
            <a:endParaRPr kumimoji="1" lang="ja-JP" altLang="en-US" sz="11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958785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タイトル 1"/>
          <p:cNvSpPr txBox="1">
            <a:spLocks/>
          </p:cNvSpPr>
          <p:nvPr/>
        </p:nvSpPr>
        <p:spPr>
          <a:xfrm>
            <a:off x="545431" y="294030"/>
            <a:ext cx="5915025" cy="743094"/>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a:effectLst/>
          <a:scene3d>
            <a:camera prst="orthographicFront"/>
            <a:lightRig rig="threePt" dir="t"/>
          </a:scene3d>
          <a:sp3d>
            <a:bevelT/>
          </a:sp3d>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400" dirty="0">
                <a:latin typeface="HGP創英角ﾎﾟｯﾌﾟ体" panose="040B0A00000000000000" pitchFamily="50" charset="-128"/>
                <a:ea typeface="HGP創英角ﾎﾟｯﾌﾟ体" panose="040B0A00000000000000" pitchFamily="50" charset="-128"/>
              </a:rPr>
              <a:t>サービスの内容</a:t>
            </a:r>
          </a:p>
        </p:txBody>
      </p:sp>
      <p:sp>
        <p:nvSpPr>
          <p:cNvPr id="6" name="横巻き 5"/>
          <p:cNvSpPr/>
          <p:nvPr/>
        </p:nvSpPr>
        <p:spPr>
          <a:xfrm>
            <a:off x="545431" y="1152351"/>
            <a:ext cx="1780673" cy="602242"/>
          </a:xfrm>
          <a:prstGeom prst="horizontalScroll">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HGP創英角ﾎﾟｯﾌﾟ体" panose="040B0A00000000000000" pitchFamily="50" charset="-128"/>
                <a:ea typeface="HGP創英角ﾎﾟｯﾌﾟ体" panose="040B0A00000000000000" pitchFamily="50" charset="-128"/>
              </a:rPr>
              <a:t>食</a:t>
            </a:r>
            <a:r>
              <a:rPr kumimoji="1" lang="ja-JP" altLang="en-US" sz="2000" dirty="0">
                <a:solidFill>
                  <a:schemeClr val="tx1"/>
                </a:solidFill>
                <a:latin typeface="HGP創英角ﾎﾟｯﾌﾟ体" panose="040B0A00000000000000" pitchFamily="50" charset="-128"/>
                <a:ea typeface="HGP創英角ﾎﾟｯﾌﾟ体" panose="040B0A00000000000000" pitchFamily="50" charset="-128"/>
              </a:rPr>
              <a:t>　</a:t>
            </a:r>
            <a:r>
              <a:rPr kumimoji="1" lang="ja-JP" altLang="en-US" dirty="0">
                <a:solidFill>
                  <a:schemeClr val="tx1"/>
                </a:solidFill>
                <a:latin typeface="HGP創英角ﾎﾟｯﾌﾟ体" panose="040B0A00000000000000" pitchFamily="50" charset="-128"/>
                <a:ea typeface="HGP創英角ﾎﾟｯﾌﾟ体" panose="040B0A00000000000000" pitchFamily="50" charset="-128"/>
              </a:rPr>
              <a:t>事</a:t>
            </a:r>
            <a:endParaRPr kumimoji="1" lang="ja-JP" altLang="en-US" sz="2000" dirty="0">
              <a:latin typeface="HGP創英角ﾎﾟｯﾌﾟ体" panose="040B0A00000000000000" pitchFamily="50" charset="-128"/>
              <a:ea typeface="HGP創英角ﾎﾟｯﾌﾟ体" panose="040B0A00000000000000" pitchFamily="50" charset="-128"/>
            </a:endParaRPr>
          </a:p>
        </p:txBody>
      </p:sp>
      <p:sp>
        <p:nvSpPr>
          <p:cNvPr id="7" name="コンテンツ プレースホルダー 2"/>
          <p:cNvSpPr txBox="1">
            <a:spLocks/>
          </p:cNvSpPr>
          <p:nvPr/>
        </p:nvSpPr>
        <p:spPr>
          <a:xfrm>
            <a:off x="629906" y="1869820"/>
            <a:ext cx="5915025" cy="285444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600" dirty="0"/>
              <a:t>・栄養のバランスや一人ひとりの身体の状態及び、嗜好を考慮した食事を提供します。</a:t>
            </a:r>
            <a:endParaRPr lang="en-US" altLang="ja-JP" sz="1600" dirty="0"/>
          </a:p>
          <a:p>
            <a:pPr marL="0" indent="0">
              <a:buNone/>
            </a:pPr>
            <a:endParaRPr lang="en-US" altLang="ja-JP" sz="1600" dirty="0"/>
          </a:p>
          <a:p>
            <a:pPr marL="0" indent="0">
              <a:buNone/>
            </a:pPr>
            <a:r>
              <a:rPr lang="ja-JP" altLang="en-US" sz="1600" dirty="0"/>
              <a:t>・食事時間：その方の生活リズムに合わせて提供します。</a:t>
            </a:r>
            <a:endParaRPr lang="en-US" altLang="ja-JP" sz="1600" dirty="0"/>
          </a:p>
          <a:p>
            <a:pPr marL="0" indent="0">
              <a:buNone/>
            </a:pPr>
            <a:endParaRPr lang="en-US" altLang="ja-JP" sz="1600" dirty="0"/>
          </a:p>
          <a:p>
            <a:pPr marL="0" indent="0">
              <a:buNone/>
            </a:pPr>
            <a:r>
              <a:rPr lang="ja-JP" altLang="en-US" sz="1600" dirty="0"/>
              <a:t>・基本的には、リビングで食事をしていただきますが、ご希望や体調によって、居室で食事をとる事が出来ます。</a:t>
            </a:r>
            <a:endParaRPr lang="en-US" altLang="ja-JP" sz="1600" dirty="0"/>
          </a:p>
          <a:p>
            <a:pPr marL="0" indent="0">
              <a:buNone/>
            </a:pPr>
            <a:endParaRPr lang="en-US" altLang="ja-JP" sz="1600" dirty="0"/>
          </a:p>
          <a:p>
            <a:pPr marL="0" indent="0">
              <a:buNone/>
            </a:pPr>
            <a:r>
              <a:rPr lang="ja-JP" altLang="en-US" sz="1600" dirty="0"/>
              <a:t>・月に１度食事会があります。</a:t>
            </a:r>
            <a:endParaRPr lang="en-US" altLang="ja-JP" sz="1600" dirty="0"/>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084" y="5267898"/>
            <a:ext cx="2470826" cy="1853120"/>
          </a:xfrm>
          <a:prstGeom prst="rect">
            <a:avLst/>
          </a:prstGeom>
          <a:ln>
            <a:noFill/>
          </a:ln>
          <a:effectLst>
            <a:softEdge rad="112500"/>
          </a:effectLst>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1077" y="4385569"/>
            <a:ext cx="2490842" cy="1660561"/>
          </a:xfrm>
          <a:prstGeom prst="rect">
            <a:avLst/>
          </a:prstGeom>
          <a:ln>
            <a:noFill/>
          </a:ln>
          <a:effectLst>
            <a:softEdge rad="112500"/>
          </a:effectLst>
        </p:spPr>
      </p:pic>
      <p:sp>
        <p:nvSpPr>
          <p:cNvPr id="9" name="横巻き 8"/>
          <p:cNvSpPr/>
          <p:nvPr/>
        </p:nvSpPr>
        <p:spPr>
          <a:xfrm>
            <a:off x="545430" y="7149547"/>
            <a:ext cx="1780673" cy="602242"/>
          </a:xfrm>
          <a:prstGeom prst="horizontalScroll">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HGP創英角ﾎﾟｯﾌﾟ体" panose="040B0A00000000000000" pitchFamily="50" charset="-128"/>
                <a:ea typeface="HGP創英角ﾎﾟｯﾌﾟ体" panose="040B0A00000000000000" pitchFamily="50" charset="-128"/>
              </a:rPr>
              <a:t>入　浴</a:t>
            </a:r>
            <a:endParaRPr kumimoji="1" lang="ja-JP" altLang="en-US" sz="2000" dirty="0">
              <a:latin typeface="HGP創英角ﾎﾟｯﾌﾟ体" panose="040B0A00000000000000" pitchFamily="50" charset="-128"/>
              <a:ea typeface="HGP創英角ﾎﾟｯﾌﾟ体" panose="040B0A00000000000000" pitchFamily="50" charset="-128"/>
            </a:endParaRPr>
          </a:p>
        </p:txBody>
      </p:sp>
      <p:sp>
        <p:nvSpPr>
          <p:cNvPr id="10" name="コンテンツ プレースホルダー 2"/>
          <p:cNvSpPr txBox="1">
            <a:spLocks/>
          </p:cNvSpPr>
          <p:nvPr/>
        </p:nvSpPr>
        <p:spPr>
          <a:xfrm>
            <a:off x="474024" y="7834248"/>
            <a:ext cx="5915025" cy="81728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t>身体機能や体調に応じて入浴の方法（浴槽・介助法）を</a:t>
            </a:r>
            <a:endParaRPr lang="en-US" altLang="ja-JP" sz="1600" dirty="0"/>
          </a:p>
          <a:p>
            <a:pPr marL="0" indent="0">
              <a:buFont typeface="Arial" panose="020B0604020202020204" pitchFamily="34" charset="0"/>
              <a:buNone/>
            </a:pPr>
            <a:r>
              <a:rPr lang="ja-JP" altLang="en-US" sz="1600" dirty="0"/>
              <a:t>変えて対応しています。</a:t>
            </a:r>
            <a:endParaRPr lang="en-US" altLang="ja-JP" sz="1600" dirty="0"/>
          </a:p>
          <a:p>
            <a:pPr marL="0" indent="0">
              <a:buFont typeface="Arial" panose="020B0604020202020204" pitchFamily="34" charset="0"/>
              <a:buNone/>
            </a:pPr>
            <a:endParaRPr lang="ja-JP" altLang="en-US" sz="1800" dirty="0"/>
          </a:p>
        </p:txBody>
      </p:sp>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024" y="8832145"/>
            <a:ext cx="1672065" cy="1793825"/>
          </a:xfrm>
          <a:prstGeom prst="rect">
            <a:avLst/>
          </a:prstGeom>
          <a:ln>
            <a:noFill/>
          </a:ln>
          <a:effectLst>
            <a:softEdge rad="112500"/>
          </a:effectLst>
        </p:spPr>
      </p:pic>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9215" y="5296755"/>
            <a:ext cx="1467906" cy="1100929"/>
          </a:xfrm>
          <a:prstGeom prst="rect">
            <a:avLst/>
          </a:prstGeom>
          <a:ln>
            <a:noFill/>
          </a:ln>
          <a:effectLst>
            <a:softEdge rad="112500"/>
          </a:effectLst>
        </p:spPr>
      </p:pic>
      <p:sp>
        <p:nvSpPr>
          <p:cNvPr id="8" name="テキスト ボックス 7"/>
          <p:cNvSpPr txBox="1"/>
          <p:nvPr/>
        </p:nvSpPr>
        <p:spPr>
          <a:xfrm>
            <a:off x="2768624" y="6366936"/>
            <a:ext cx="1167782" cy="261610"/>
          </a:xfrm>
          <a:prstGeom prst="rect">
            <a:avLst/>
          </a:prstGeom>
          <a:solidFill>
            <a:schemeClr val="accent5">
              <a:lumMod val="60000"/>
              <a:lumOff val="40000"/>
            </a:schemeClr>
          </a:solidFill>
        </p:spPr>
        <p:txBody>
          <a:bodyPr wrap="square" rtlCol="0">
            <a:spAutoFit/>
          </a:bodyPr>
          <a:lstStyle/>
          <a:p>
            <a:r>
              <a:rPr lang="ja-JP" altLang="en-US" sz="1100" dirty="0">
                <a:latin typeface="HG丸ｺﾞｼｯｸM-PRO" panose="020F0600000000000000" pitchFamily="50" charset="-128"/>
                <a:ea typeface="HG丸ｺﾞｼｯｸM-PRO" panose="020F0600000000000000" pitchFamily="50" charset="-128"/>
              </a:rPr>
              <a:t>食事会（七夕）</a:t>
            </a: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4711912" y="5784520"/>
            <a:ext cx="1231109" cy="261610"/>
          </a:xfrm>
          <a:prstGeom prst="rect">
            <a:avLst/>
          </a:prstGeom>
          <a:solidFill>
            <a:schemeClr val="accent5">
              <a:lumMod val="60000"/>
              <a:lumOff val="40000"/>
            </a:schemeClr>
          </a:solid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そばキャラバン</a:t>
            </a:r>
          </a:p>
        </p:txBody>
      </p:sp>
      <p:sp>
        <p:nvSpPr>
          <p:cNvPr id="15" name="テキスト ボックス 14"/>
          <p:cNvSpPr txBox="1"/>
          <p:nvPr/>
        </p:nvSpPr>
        <p:spPr>
          <a:xfrm>
            <a:off x="993415" y="4954240"/>
            <a:ext cx="1332688" cy="261610"/>
          </a:xfrm>
          <a:prstGeom prst="rect">
            <a:avLst/>
          </a:prstGeom>
          <a:solidFill>
            <a:schemeClr val="accent5">
              <a:lumMod val="60000"/>
              <a:lumOff val="40000"/>
            </a:schemeClr>
          </a:solidFill>
        </p:spPr>
        <p:txBody>
          <a:bodyPr wrap="square" rtlCol="0">
            <a:spAutoFit/>
          </a:bodyPr>
          <a:lstStyle/>
          <a:p>
            <a:pPr algn="ctr"/>
            <a:r>
              <a:rPr kumimoji="1" lang="ja-JP" altLang="en-US" sz="1100" dirty="0">
                <a:latin typeface="HG丸ｺﾞｼｯｸM-PRO" panose="020F0600000000000000" pitchFamily="50" charset="-128"/>
                <a:ea typeface="HG丸ｺﾞｼｯｸM-PRO" panose="020F0600000000000000" pitchFamily="50" charset="-128"/>
              </a:rPr>
              <a:t>ユニット調理</a:t>
            </a:r>
          </a:p>
        </p:txBody>
      </p:sp>
      <p:sp>
        <p:nvSpPr>
          <p:cNvPr id="18" name="テキスト ボックス 17"/>
          <p:cNvSpPr txBox="1"/>
          <p:nvPr/>
        </p:nvSpPr>
        <p:spPr>
          <a:xfrm>
            <a:off x="5275237" y="10364360"/>
            <a:ext cx="831544" cy="261610"/>
          </a:xfrm>
          <a:prstGeom prst="rect">
            <a:avLst/>
          </a:prstGeom>
          <a:solidFill>
            <a:schemeClr val="accent5">
              <a:lumMod val="60000"/>
              <a:lumOff val="40000"/>
            </a:schemeClr>
          </a:solid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特殊浴槽</a:t>
            </a:r>
          </a:p>
        </p:txBody>
      </p:sp>
      <p:pic>
        <p:nvPicPr>
          <p:cNvPr id="16" name="図 15">
            <a:extLst>
              <a:ext uri="{FF2B5EF4-FFF2-40B4-BE49-F238E27FC236}">
                <a16:creationId xmlns:a16="http://schemas.microsoft.com/office/drawing/2014/main" id="{473D0EB2-042D-495D-A802-DC826BB2D75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23079"/>
          <a:stretch/>
        </p:blipFill>
        <p:spPr>
          <a:xfrm>
            <a:off x="4711912" y="8630327"/>
            <a:ext cx="2038554" cy="1766796"/>
          </a:xfrm>
          <a:prstGeom prst="rect">
            <a:avLst/>
          </a:prstGeom>
          <a:ln>
            <a:noFill/>
          </a:ln>
          <a:effectLst>
            <a:softEdge rad="112500"/>
          </a:effectLst>
        </p:spPr>
      </p:pic>
      <p:pic>
        <p:nvPicPr>
          <p:cNvPr id="20" name="図 19">
            <a:extLst>
              <a:ext uri="{FF2B5EF4-FFF2-40B4-BE49-F238E27FC236}">
                <a16:creationId xmlns:a16="http://schemas.microsoft.com/office/drawing/2014/main" id="{547DCF2C-A0ED-43CD-923A-2249AFD8AA1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0504" r="10955"/>
          <a:stretch/>
        </p:blipFill>
        <p:spPr>
          <a:xfrm>
            <a:off x="2450825" y="8832145"/>
            <a:ext cx="1956350" cy="1660561"/>
          </a:xfrm>
          <a:prstGeom prst="rect">
            <a:avLst/>
          </a:prstGeom>
          <a:ln>
            <a:noFill/>
          </a:ln>
          <a:effectLst>
            <a:softEdge rad="112500"/>
          </a:effectLst>
        </p:spPr>
      </p:pic>
      <p:pic>
        <p:nvPicPr>
          <p:cNvPr id="11" name="図 10">
            <a:extLst>
              <a:ext uri="{FF2B5EF4-FFF2-40B4-BE49-F238E27FC236}">
                <a16:creationId xmlns:a16="http://schemas.microsoft.com/office/drawing/2014/main" id="{A07970B6-FD50-42F5-966C-A5D001F0FB35}"/>
              </a:ext>
            </a:extLst>
          </p:cNvPr>
          <p:cNvPicPr>
            <a:picLocks noChangeAspect="1"/>
          </p:cNvPicPr>
          <p:nvPr/>
        </p:nvPicPr>
        <p:blipFill>
          <a:blip r:embed="rId9"/>
          <a:stretch>
            <a:fillRect/>
          </a:stretch>
        </p:blipFill>
        <p:spPr>
          <a:xfrm>
            <a:off x="3575386" y="6711005"/>
            <a:ext cx="1463167" cy="969348"/>
          </a:xfrm>
          <a:prstGeom prst="rect">
            <a:avLst/>
          </a:prstGeom>
          <a:ln>
            <a:noFill/>
          </a:ln>
          <a:effectLst>
            <a:softEdge rad="112500"/>
          </a:effectLst>
        </p:spPr>
      </p:pic>
      <p:pic>
        <p:nvPicPr>
          <p:cNvPr id="17" name="図 16" descr="異なる, 吊るす, 記号, テーブル が含まれている画像&#10;&#10;自動的に生成された説明">
            <a:extLst>
              <a:ext uri="{FF2B5EF4-FFF2-40B4-BE49-F238E27FC236}">
                <a16:creationId xmlns:a16="http://schemas.microsoft.com/office/drawing/2014/main" id="{2440BF0C-80B2-4E03-B818-FC316BD576A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63998" y="6057476"/>
            <a:ext cx="1454022" cy="969348"/>
          </a:xfrm>
          <a:prstGeom prst="rect">
            <a:avLst/>
          </a:prstGeom>
          <a:ln>
            <a:noFill/>
          </a:ln>
          <a:effectLst>
            <a:softEdge rad="112500"/>
          </a:effectLst>
        </p:spPr>
      </p:pic>
      <p:sp>
        <p:nvSpPr>
          <p:cNvPr id="21" name="テキスト ボックス 20">
            <a:extLst>
              <a:ext uri="{FF2B5EF4-FFF2-40B4-BE49-F238E27FC236}">
                <a16:creationId xmlns:a16="http://schemas.microsoft.com/office/drawing/2014/main" id="{CA87798B-70D2-444F-ABF0-30D69A36E45B}"/>
              </a:ext>
            </a:extLst>
          </p:cNvPr>
          <p:cNvSpPr txBox="1"/>
          <p:nvPr/>
        </p:nvSpPr>
        <p:spPr>
          <a:xfrm>
            <a:off x="5023998" y="7189058"/>
            <a:ext cx="1231109" cy="261610"/>
          </a:xfrm>
          <a:prstGeom prst="rect">
            <a:avLst/>
          </a:prstGeom>
          <a:solidFill>
            <a:schemeClr val="accent5">
              <a:lumMod val="60000"/>
              <a:lumOff val="40000"/>
            </a:schemeClr>
          </a:solidFill>
        </p:spPr>
        <p:txBody>
          <a:bodyPr wrap="square" rtlCol="0">
            <a:spAutoFit/>
          </a:bodyPr>
          <a:lstStyle/>
          <a:p>
            <a:r>
              <a:rPr lang="ja-JP" altLang="en-US" sz="1100" dirty="0">
                <a:latin typeface="HG丸ｺﾞｼｯｸM-PRO" panose="020F0600000000000000" pitchFamily="50" charset="-128"/>
                <a:ea typeface="HG丸ｺﾞｼｯｸM-PRO" panose="020F0600000000000000" pitchFamily="50" charset="-128"/>
              </a:rPr>
              <a:t>すしキャラバン</a:t>
            </a:r>
            <a:endParaRPr kumimoji="1" lang="ja-JP" altLang="en-US" sz="11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43702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665" y="1243366"/>
            <a:ext cx="5915025" cy="1044987"/>
          </a:xfrm>
        </p:spPr>
        <p:txBody>
          <a:bodyPr/>
          <a:lstStyle/>
          <a:p>
            <a:pPr marL="0" indent="0">
              <a:buNone/>
            </a:pPr>
            <a:r>
              <a:rPr kumimoji="1" lang="ja-JP" altLang="en-US" sz="1600" dirty="0"/>
              <a:t>月１回理容室、月２回美容室が開かれます。</a:t>
            </a:r>
            <a:endParaRPr kumimoji="1" lang="en-US" altLang="ja-JP" sz="1600" dirty="0"/>
          </a:p>
          <a:p>
            <a:pPr marL="0" indent="0">
              <a:buNone/>
            </a:pPr>
            <a:r>
              <a:rPr kumimoji="1" lang="ja-JP" altLang="en-US" sz="1600" dirty="0"/>
              <a:t>美容師のみ毛染め・パーマが行えます。</a:t>
            </a:r>
            <a:endParaRPr kumimoji="1" lang="en-US" altLang="ja-JP" sz="1600" dirty="0"/>
          </a:p>
          <a:p>
            <a:pPr marL="0" indent="0">
              <a:buNone/>
            </a:pPr>
            <a:r>
              <a:rPr lang="ja-JP" altLang="en-US" sz="1600" dirty="0"/>
              <a:t>費用は実費負担になります。</a:t>
            </a:r>
            <a:endParaRPr kumimoji="1" lang="en-US" altLang="ja-JP" sz="1600" dirty="0"/>
          </a:p>
          <a:p>
            <a:pPr marL="0" indent="0">
              <a:buNone/>
            </a:pPr>
            <a:endParaRPr kumimoji="1" lang="ja-JP" altLang="en-US" sz="1800" dirty="0"/>
          </a:p>
        </p:txBody>
      </p:sp>
      <p:sp>
        <p:nvSpPr>
          <p:cNvPr id="5" name="横巻き 4"/>
          <p:cNvSpPr/>
          <p:nvPr/>
        </p:nvSpPr>
        <p:spPr>
          <a:xfrm>
            <a:off x="539666" y="426546"/>
            <a:ext cx="1780673" cy="602242"/>
          </a:xfrm>
          <a:prstGeom prst="horizontalScroll">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HGP創英角ﾎﾟｯﾌﾟ体" panose="040B0A00000000000000" pitchFamily="50" charset="-128"/>
                <a:ea typeface="HGP創英角ﾎﾟｯﾌﾟ体" panose="040B0A00000000000000" pitchFamily="50" charset="-128"/>
              </a:rPr>
              <a:t>理美容</a:t>
            </a:r>
            <a:endParaRPr kumimoji="1" lang="ja-JP" altLang="en-US" sz="2000" dirty="0">
              <a:latin typeface="HGP創英角ﾎﾟｯﾌﾟ体" panose="040B0A00000000000000" pitchFamily="50" charset="-128"/>
              <a:ea typeface="HGP創英角ﾎﾟｯﾌﾟ体" panose="040B0A00000000000000" pitchFamily="50" charset="-128"/>
            </a:endParaRPr>
          </a:p>
        </p:txBody>
      </p:sp>
      <p:sp>
        <p:nvSpPr>
          <p:cNvPr id="8" name="横巻き 7"/>
          <p:cNvSpPr/>
          <p:nvPr/>
        </p:nvSpPr>
        <p:spPr>
          <a:xfrm>
            <a:off x="593558" y="2425119"/>
            <a:ext cx="1780673" cy="602242"/>
          </a:xfrm>
          <a:prstGeom prst="horizontalScroll">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HGP創英角ﾎﾟｯﾌﾟ体" panose="040B0A00000000000000" pitchFamily="50" charset="-128"/>
                <a:ea typeface="HGP創英角ﾎﾟｯﾌﾟ体" panose="040B0A00000000000000" pitchFamily="50" charset="-128"/>
              </a:rPr>
              <a:t>看取りケア</a:t>
            </a:r>
            <a:endParaRPr kumimoji="1" lang="ja-JP" altLang="en-US" sz="2000" dirty="0">
              <a:latin typeface="HGP創英角ﾎﾟｯﾌﾟ体" panose="040B0A00000000000000" pitchFamily="50" charset="-128"/>
              <a:ea typeface="HGP創英角ﾎﾟｯﾌﾟ体" panose="040B0A00000000000000" pitchFamily="50" charset="-128"/>
            </a:endParaRPr>
          </a:p>
        </p:txBody>
      </p:sp>
      <p:sp>
        <p:nvSpPr>
          <p:cNvPr id="9" name="コンテンツ プレースホルダー 2"/>
          <p:cNvSpPr txBox="1">
            <a:spLocks/>
          </p:cNvSpPr>
          <p:nvPr/>
        </p:nvSpPr>
        <p:spPr>
          <a:xfrm>
            <a:off x="539664" y="3231099"/>
            <a:ext cx="5915025" cy="94036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t>入居者の終の棲家である生活の場として、最期の時まで</a:t>
            </a:r>
            <a:endParaRPr lang="en-US" altLang="ja-JP" sz="1600" dirty="0"/>
          </a:p>
          <a:p>
            <a:pPr marL="0" indent="0">
              <a:buFont typeface="Arial" panose="020B0604020202020204" pitchFamily="34" charset="0"/>
              <a:buNone/>
            </a:pPr>
            <a:r>
              <a:rPr lang="ja-JP" altLang="en-US" sz="1600" dirty="0"/>
              <a:t>穏やかに過ごせるように支援します。</a:t>
            </a:r>
            <a:endParaRPr lang="en-US" altLang="ja-JP" sz="1600" dirty="0"/>
          </a:p>
        </p:txBody>
      </p:sp>
      <p:sp>
        <p:nvSpPr>
          <p:cNvPr id="10" name="横巻き 9"/>
          <p:cNvSpPr/>
          <p:nvPr/>
        </p:nvSpPr>
        <p:spPr>
          <a:xfrm>
            <a:off x="574989" y="3850977"/>
            <a:ext cx="3669130" cy="602242"/>
          </a:xfrm>
          <a:prstGeom prst="horizontalScroll">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P創英角ﾎﾟｯﾌﾟ体" panose="040B0A00000000000000" pitchFamily="50" charset="-128"/>
                <a:ea typeface="HGP創英角ﾎﾟｯﾌﾟ体" panose="040B0A00000000000000" pitchFamily="50" charset="-128"/>
              </a:rPr>
              <a:t>レクリエーション</a:t>
            </a:r>
          </a:p>
        </p:txBody>
      </p:sp>
      <p:sp>
        <p:nvSpPr>
          <p:cNvPr id="11" name="コンテンツ プレースホルダー 2"/>
          <p:cNvSpPr txBox="1">
            <a:spLocks/>
          </p:cNvSpPr>
          <p:nvPr/>
        </p:nvSpPr>
        <p:spPr>
          <a:xfrm>
            <a:off x="539663" y="4555477"/>
            <a:ext cx="6254344" cy="749382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t>天気の良い日や暖かい日には、外気浴や散歩をすることもあります。</a:t>
            </a:r>
            <a:endParaRPr lang="en-US" altLang="ja-JP" sz="1600" dirty="0"/>
          </a:p>
          <a:p>
            <a:pPr marL="0" indent="0">
              <a:buFont typeface="Arial" panose="020B0604020202020204" pitchFamily="34" charset="0"/>
              <a:buNone/>
            </a:pPr>
            <a:endParaRPr lang="en-US" altLang="ja-JP" sz="1800" dirty="0"/>
          </a:p>
          <a:p>
            <a:pPr marL="0" indent="0">
              <a:buFont typeface="Arial" panose="020B0604020202020204" pitchFamily="34" charset="0"/>
              <a:buNone/>
            </a:pPr>
            <a:endParaRPr lang="en-US" altLang="ja-JP" sz="1800" dirty="0"/>
          </a:p>
          <a:p>
            <a:pPr marL="0" indent="0">
              <a:buFont typeface="Arial" panose="020B0604020202020204" pitchFamily="34" charset="0"/>
              <a:buNone/>
            </a:pPr>
            <a:endParaRPr lang="en-US" altLang="ja-JP" sz="1800" dirty="0"/>
          </a:p>
          <a:p>
            <a:pPr marL="0" indent="0">
              <a:buFont typeface="Arial" panose="020B0604020202020204" pitchFamily="34" charset="0"/>
              <a:buNone/>
            </a:pPr>
            <a:endParaRPr lang="en-US" altLang="ja-JP" sz="1800" dirty="0"/>
          </a:p>
          <a:p>
            <a:pPr marL="0" indent="0">
              <a:buFont typeface="Arial" panose="020B0604020202020204" pitchFamily="34" charset="0"/>
              <a:buNone/>
            </a:pPr>
            <a:endParaRPr lang="en-US" altLang="ja-JP" sz="1800" dirty="0"/>
          </a:p>
          <a:p>
            <a:pPr marL="0" indent="0">
              <a:buFont typeface="Arial" panose="020B0604020202020204" pitchFamily="34" charset="0"/>
              <a:buNone/>
            </a:pPr>
            <a:endParaRPr lang="en-US" altLang="ja-JP" sz="1800" dirty="0"/>
          </a:p>
          <a:p>
            <a:pPr marL="0" indent="0">
              <a:buFont typeface="Arial" panose="020B0604020202020204" pitchFamily="34" charset="0"/>
              <a:buNone/>
            </a:pPr>
            <a:endParaRPr lang="en-US" altLang="ja-JP" sz="1800" dirty="0"/>
          </a:p>
          <a:p>
            <a:pPr marL="0" indent="0">
              <a:buFont typeface="Arial" panose="020B0604020202020204" pitchFamily="34" charset="0"/>
              <a:buNone/>
            </a:pPr>
            <a:endParaRPr lang="en-US" altLang="ja-JP" sz="1800" dirty="0"/>
          </a:p>
          <a:p>
            <a:pPr marL="0" indent="0">
              <a:buFont typeface="Arial" panose="020B0604020202020204" pitchFamily="34" charset="0"/>
              <a:buNone/>
            </a:pPr>
            <a:endParaRPr lang="en-US" altLang="ja-JP" sz="1800" dirty="0"/>
          </a:p>
          <a:p>
            <a:pPr marL="0" indent="0">
              <a:buFont typeface="Arial" panose="020B0604020202020204" pitchFamily="34" charset="0"/>
              <a:buNone/>
            </a:pPr>
            <a:endParaRPr lang="en-US" altLang="ja-JP" sz="1400" dirty="0"/>
          </a:p>
        </p:txBody>
      </p:sp>
      <p:pic>
        <p:nvPicPr>
          <p:cNvPr id="4" name="図 3" descr="屋外, 草, 人, 座る が含まれている画像&#10;&#10;自動的に生成された説明">
            <a:extLst>
              <a:ext uri="{FF2B5EF4-FFF2-40B4-BE49-F238E27FC236}">
                <a16:creationId xmlns:a16="http://schemas.microsoft.com/office/drawing/2014/main" id="{7CD64E10-E0D8-44DC-B347-52F97A7787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2225" y="5114213"/>
            <a:ext cx="2483090" cy="1920050"/>
          </a:xfrm>
          <a:prstGeom prst="rect">
            <a:avLst/>
          </a:prstGeom>
          <a:ln>
            <a:noFill/>
          </a:ln>
          <a:effectLst>
            <a:softEdge rad="112500"/>
          </a:effectLst>
        </p:spPr>
      </p:pic>
      <p:pic>
        <p:nvPicPr>
          <p:cNvPr id="7" name="図 6" descr="ベンチに座っている人々&#10;&#10;低い精度で自動的に生成された説明">
            <a:extLst>
              <a:ext uri="{FF2B5EF4-FFF2-40B4-BE49-F238E27FC236}">
                <a16:creationId xmlns:a16="http://schemas.microsoft.com/office/drawing/2014/main" id="{EF11697D-83F5-4469-BA32-4FC3FAA72F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800" y="5219643"/>
            <a:ext cx="2923106" cy="1948738"/>
          </a:xfrm>
          <a:prstGeom prst="rect">
            <a:avLst/>
          </a:prstGeom>
          <a:ln>
            <a:noFill/>
          </a:ln>
          <a:effectLst>
            <a:softEdge rad="112500"/>
          </a:effectLst>
        </p:spPr>
      </p:pic>
      <p:pic>
        <p:nvPicPr>
          <p:cNvPr id="17" name="図 16" descr="人, 屋内, 食品, テーブル が含まれている画像&#10;&#10;自動的に生成された説明">
            <a:extLst>
              <a:ext uri="{FF2B5EF4-FFF2-40B4-BE49-F238E27FC236}">
                <a16:creationId xmlns:a16="http://schemas.microsoft.com/office/drawing/2014/main" id="{577AE904-4473-4257-BC93-20F446D3337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326"/>
          <a:stretch/>
        </p:blipFill>
        <p:spPr>
          <a:xfrm rot="5400000">
            <a:off x="3492491" y="8051306"/>
            <a:ext cx="3183763" cy="1872004"/>
          </a:xfrm>
          <a:prstGeom prst="rect">
            <a:avLst/>
          </a:prstGeom>
          <a:ln>
            <a:noFill/>
          </a:ln>
          <a:effectLst>
            <a:softEdge rad="112500"/>
          </a:effectLst>
        </p:spPr>
      </p:pic>
      <p:pic>
        <p:nvPicPr>
          <p:cNvPr id="24" name="図 23" descr="人, 男, テーブル, 古い が含まれている画像&#10;&#10;自動的に生成された説明">
            <a:extLst>
              <a:ext uri="{FF2B5EF4-FFF2-40B4-BE49-F238E27FC236}">
                <a16:creationId xmlns:a16="http://schemas.microsoft.com/office/drawing/2014/main" id="{869670B1-D286-46FA-AB17-0699A0E4C5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8001" y="7482727"/>
            <a:ext cx="2923106" cy="1948738"/>
          </a:xfrm>
          <a:prstGeom prst="rect">
            <a:avLst/>
          </a:prstGeom>
          <a:ln>
            <a:noFill/>
          </a:ln>
          <a:effectLst>
            <a:softEdge rad="112500"/>
          </a:effectLst>
        </p:spPr>
      </p:pic>
      <p:pic>
        <p:nvPicPr>
          <p:cNvPr id="26" name="図 25" descr="屋内, テーブル, 座る, カウンター が含まれている画像&#10;&#10;自動的に生成された説明">
            <a:extLst>
              <a:ext uri="{FF2B5EF4-FFF2-40B4-BE49-F238E27FC236}">
                <a16:creationId xmlns:a16="http://schemas.microsoft.com/office/drawing/2014/main" id="{AD549C3F-3519-4A78-831F-EEE26282642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8029" t="24445" b="21442"/>
          <a:stretch/>
        </p:blipFill>
        <p:spPr>
          <a:xfrm rot="5400000">
            <a:off x="1960323" y="9981299"/>
            <a:ext cx="2336677" cy="1542567"/>
          </a:xfrm>
          <a:prstGeom prst="rect">
            <a:avLst/>
          </a:prstGeom>
          <a:ln>
            <a:noFill/>
          </a:ln>
          <a:effectLst>
            <a:softEdge rad="112500"/>
          </a:effectLst>
        </p:spPr>
      </p:pic>
      <p:sp>
        <p:nvSpPr>
          <p:cNvPr id="28" name="テキスト ボックス 27">
            <a:extLst>
              <a:ext uri="{FF2B5EF4-FFF2-40B4-BE49-F238E27FC236}">
                <a16:creationId xmlns:a16="http://schemas.microsoft.com/office/drawing/2014/main" id="{94DEB504-AE6A-4D28-A59E-3D9FB05BBD05}"/>
              </a:ext>
            </a:extLst>
          </p:cNvPr>
          <p:cNvSpPr txBox="1"/>
          <p:nvPr/>
        </p:nvSpPr>
        <p:spPr>
          <a:xfrm>
            <a:off x="5498607" y="6834089"/>
            <a:ext cx="1295400" cy="369332"/>
          </a:xfrm>
          <a:prstGeom prst="rect">
            <a:avLst/>
          </a:prstGeom>
          <a:noFill/>
        </p:spPr>
        <p:txBody>
          <a:bodyPr wrap="square" rtlCol="0">
            <a:spAutoFit/>
          </a:bodyPr>
          <a:lstStyle/>
          <a:p>
            <a:r>
              <a:rPr lang="ja-JP" altLang="en-US" dirty="0"/>
              <a:t>春の散歩</a:t>
            </a:r>
            <a:endParaRPr kumimoji="1" lang="ja-JP" altLang="en-US" dirty="0"/>
          </a:p>
        </p:txBody>
      </p:sp>
      <p:sp>
        <p:nvSpPr>
          <p:cNvPr id="29" name="テキスト ボックス 28">
            <a:extLst>
              <a:ext uri="{FF2B5EF4-FFF2-40B4-BE49-F238E27FC236}">
                <a16:creationId xmlns:a16="http://schemas.microsoft.com/office/drawing/2014/main" id="{7E7C6A68-E2D0-4C5F-8667-A11A194DE687}"/>
              </a:ext>
            </a:extLst>
          </p:cNvPr>
          <p:cNvSpPr txBox="1"/>
          <p:nvPr/>
        </p:nvSpPr>
        <p:spPr>
          <a:xfrm>
            <a:off x="5006590" y="10510230"/>
            <a:ext cx="1628688" cy="369332"/>
          </a:xfrm>
          <a:prstGeom prst="rect">
            <a:avLst/>
          </a:prstGeom>
          <a:noFill/>
        </p:spPr>
        <p:txBody>
          <a:bodyPr wrap="square" rtlCol="0">
            <a:spAutoFit/>
          </a:bodyPr>
          <a:lstStyle/>
          <a:p>
            <a:r>
              <a:rPr kumimoji="1" lang="ja-JP" altLang="en-US" dirty="0"/>
              <a:t>梅ジュース作り</a:t>
            </a:r>
          </a:p>
        </p:txBody>
      </p:sp>
      <p:sp>
        <p:nvSpPr>
          <p:cNvPr id="30" name="テキスト ボックス 29">
            <a:extLst>
              <a:ext uri="{FF2B5EF4-FFF2-40B4-BE49-F238E27FC236}">
                <a16:creationId xmlns:a16="http://schemas.microsoft.com/office/drawing/2014/main" id="{CCE8D577-6978-43F0-B891-60AE839B3303}"/>
              </a:ext>
            </a:extLst>
          </p:cNvPr>
          <p:cNvSpPr txBox="1"/>
          <p:nvPr/>
        </p:nvSpPr>
        <p:spPr>
          <a:xfrm>
            <a:off x="909391" y="7018755"/>
            <a:ext cx="2519609" cy="369332"/>
          </a:xfrm>
          <a:prstGeom prst="rect">
            <a:avLst/>
          </a:prstGeom>
          <a:noFill/>
        </p:spPr>
        <p:txBody>
          <a:bodyPr wrap="square" rtlCol="0">
            <a:spAutoFit/>
          </a:bodyPr>
          <a:lstStyle/>
          <a:p>
            <a:r>
              <a:rPr kumimoji="1" lang="ja-JP" altLang="en-US" dirty="0"/>
              <a:t>ウッドデッキでお茶会</a:t>
            </a:r>
          </a:p>
        </p:txBody>
      </p:sp>
      <p:sp>
        <p:nvSpPr>
          <p:cNvPr id="31" name="テキスト ボックス 30">
            <a:extLst>
              <a:ext uri="{FF2B5EF4-FFF2-40B4-BE49-F238E27FC236}">
                <a16:creationId xmlns:a16="http://schemas.microsoft.com/office/drawing/2014/main" id="{A5FA0234-1ADD-4B85-9630-910DB95B94F5}"/>
              </a:ext>
            </a:extLst>
          </p:cNvPr>
          <p:cNvSpPr txBox="1"/>
          <p:nvPr/>
        </p:nvSpPr>
        <p:spPr>
          <a:xfrm>
            <a:off x="1351498" y="9431465"/>
            <a:ext cx="2181969" cy="369332"/>
          </a:xfrm>
          <a:prstGeom prst="rect">
            <a:avLst/>
          </a:prstGeom>
          <a:noFill/>
        </p:spPr>
        <p:txBody>
          <a:bodyPr wrap="square" rtlCol="0">
            <a:spAutoFit/>
          </a:bodyPr>
          <a:lstStyle/>
          <a:p>
            <a:r>
              <a:rPr kumimoji="1" lang="ja-JP" altLang="en-US" dirty="0"/>
              <a:t>夕涼み会</a:t>
            </a:r>
          </a:p>
        </p:txBody>
      </p:sp>
      <p:sp>
        <p:nvSpPr>
          <p:cNvPr id="32" name="テキスト ボックス 31">
            <a:extLst>
              <a:ext uri="{FF2B5EF4-FFF2-40B4-BE49-F238E27FC236}">
                <a16:creationId xmlns:a16="http://schemas.microsoft.com/office/drawing/2014/main" id="{94670B32-30A7-4DDD-9878-C3FBF0FEE702}"/>
              </a:ext>
            </a:extLst>
          </p:cNvPr>
          <p:cNvSpPr txBox="1"/>
          <p:nvPr/>
        </p:nvSpPr>
        <p:spPr>
          <a:xfrm>
            <a:off x="2401353" y="11679971"/>
            <a:ext cx="2540445" cy="369332"/>
          </a:xfrm>
          <a:prstGeom prst="rect">
            <a:avLst/>
          </a:prstGeom>
          <a:noFill/>
        </p:spPr>
        <p:txBody>
          <a:bodyPr wrap="square" rtlCol="0">
            <a:spAutoFit/>
          </a:bodyPr>
          <a:lstStyle/>
          <a:p>
            <a:r>
              <a:rPr kumimoji="1" lang="ja-JP" altLang="en-US" dirty="0"/>
              <a:t>クリスマス会</a:t>
            </a:r>
          </a:p>
        </p:txBody>
      </p:sp>
    </p:spTree>
    <p:extLst>
      <p:ext uri="{BB962C8B-B14F-4D97-AF65-F5344CB8AC3E}">
        <p14:creationId xmlns:p14="http://schemas.microsoft.com/office/powerpoint/2010/main" val="1642576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12341" t="14886" r="8510" b="5303"/>
          <a:stretch/>
        </p:blipFill>
        <p:spPr>
          <a:xfrm>
            <a:off x="1595059" y="1046366"/>
            <a:ext cx="3650301" cy="2760622"/>
          </a:xfrm>
          <a:prstGeom prst="rect">
            <a:avLst/>
          </a:prstGeom>
          <a:ln>
            <a:noFill/>
          </a:ln>
          <a:effectLst>
            <a:softEdge rad="112500"/>
          </a:effectLst>
        </p:spPr>
      </p:pic>
      <p:sp>
        <p:nvSpPr>
          <p:cNvPr id="2" name="タイトル 1"/>
          <p:cNvSpPr>
            <a:spLocks noGrp="1"/>
          </p:cNvSpPr>
          <p:nvPr>
            <p:ph type="title"/>
          </p:nvPr>
        </p:nvSpPr>
        <p:spPr>
          <a:xfrm>
            <a:off x="492989" y="5534416"/>
            <a:ext cx="5915025" cy="856306"/>
          </a:xfrm>
        </p:spPr>
        <p:txBody>
          <a:bodyPr>
            <a:normAutofit/>
          </a:bodyPr>
          <a:lstStyle/>
          <a:p>
            <a:r>
              <a:rPr kumimoji="1" lang="ja-JP" altLang="en-US" sz="1600" dirty="0"/>
              <a:t>施設の全容写真</a:t>
            </a:r>
            <a:br>
              <a:rPr kumimoji="1" lang="en-US" altLang="ja-JP" sz="1600" dirty="0"/>
            </a:br>
            <a:r>
              <a:rPr lang="ja-JP" altLang="en-US" sz="1600" dirty="0"/>
              <a:t>特養ホーム・ショートステイ・デイサービスセンター・ケアプランセンター・訪問介護・定期巡回・喫茶アルルカンが併設されています。</a:t>
            </a:r>
            <a:endParaRPr kumimoji="1" lang="ja-JP" altLang="en-US" sz="1600" dirty="0"/>
          </a:p>
        </p:txBody>
      </p:sp>
      <p:pic>
        <p:nvPicPr>
          <p:cNvPr id="4" name="コンテンツ プレースホルダー 3"/>
          <p:cNvPicPr>
            <a:picLocks noGrp="1" noChangeAspect="1"/>
          </p:cNvPicPr>
          <p:nvPr>
            <p:ph idx="1"/>
          </p:nvPr>
        </p:nvPicPr>
        <p:blipFill rotWithShape="1">
          <a:blip r:embed="rId4">
            <a:extLst>
              <a:ext uri="{28A0092B-C50C-407E-A947-70E740481C1C}">
                <a14:useLocalDpi xmlns:a14="http://schemas.microsoft.com/office/drawing/2010/main" val="0"/>
              </a:ext>
            </a:extLst>
          </a:blip>
          <a:srcRect t="31123"/>
          <a:stretch/>
        </p:blipFill>
        <p:spPr>
          <a:xfrm>
            <a:off x="849417" y="8273410"/>
            <a:ext cx="5357812" cy="1580719"/>
          </a:xfrm>
        </p:spPr>
      </p:pic>
      <p:sp>
        <p:nvSpPr>
          <p:cNvPr id="5" name="テキスト ボックス 4"/>
          <p:cNvSpPr txBox="1"/>
          <p:nvPr/>
        </p:nvSpPr>
        <p:spPr>
          <a:xfrm>
            <a:off x="2185511" y="9812077"/>
            <a:ext cx="2240280" cy="369332"/>
          </a:xfrm>
          <a:prstGeom prst="rect">
            <a:avLst/>
          </a:prstGeom>
          <a:noFill/>
        </p:spPr>
        <p:txBody>
          <a:bodyPr wrap="square" rtlCol="0">
            <a:spAutoFit/>
          </a:bodyPr>
          <a:lstStyle/>
          <a:p>
            <a:pPr algn="ctr"/>
            <a:r>
              <a:rPr kumimoji="1" lang="ja-JP" altLang="en-US" dirty="0"/>
              <a:t>建物全容</a:t>
            </a:r>
          </a:p>
        </p:txBody>
      </p:sp>
      <p:sp>
        <p:nvSpPr>
          <p:cNvPr id="6" name="テキスト ボックス 5"/>
          <p:cNvSpPr txBox="1"/>
          <p:nvPr/>
        </p:nvSpPr>
        <p:spPr>
          <a:xfrm>
            <a:off x="2185511" y="7962501"/>
            <a:ext cx="2240280" cy="369332"/>
          </a:xfrm>
          <a:prstGeom prst="rect">
            <a:avLst/>
          </a:prstGeom>
          <a:noFill/>
        </p:spPr>
        <p:txBody>
          <a:bodyPr wrap="square" rtlCol="0">
            <a:spAutoFit/>
          </a:bodyPr>
          <a:lstStyle/>
          <a:p>
            <a:pPr algn="ctr"/>
            <a:r>
              <a:rPr lang="ja-JP" altLang="en-US" dirty="0"/>
              <a:t>正面玄関</a:t>
            </a:r>
            <a:endParaRPr kumimoji="1" lang="ja-JP" altLang="en-US" dirty="0"/>
          </a:p>
        </p:txBody>
      </p:sp>
      <p:sp>
        <p:nvSpPr>
          <p:cNvPr id="9" name="テキスト ボックス 8"/>
          <p:cNvSpPr txBox="1"/>
          <p:nvPr/>
        </p:nvSpPr>
        <p:spPr>
          <a:xfrm>
            <a:off x="2238453" y="10120839"/>
            <a:ext cx="2240280" cy="369332"/>
          </a:xfrm>
          <a:prstGeom prst="rect">
            <a:avLst/>
          </a:prstGeom>
          <a:noFill/>
        </p:spPr>
        <p:txBody>
          <a:bodyPr wrap="square" rtlCol="0">
            <a:spAutoFit/>
          </a:bodyPr>
          <a:lstStyle/>
          <a:p>
            <a:pPr algn="ctr"/>
            <a:r>
              <a:rPr lang="ja-JP" altLang="en-US" dirty="0"/>
              <a:t>お問合せ</a:t>
            </a:r>
            <a:endParaRPr kumimoji="1" lang="ja-JP" altLang="en-US" dirty="0"/>
          </a:p>
        </p:txBody>
      </p:sp>
      <p:sp>
        <p:nvSpPr>
          <p:cNvPr id="10" name="テキスト ボックス 9"/>
          <p:cNvSpPr txBox="1"/>
          <p:nvPr/>
        </p:nvSpPr>
        <p:spPr>
          <a:xfrm>
            <a:off x="1458275" y="10448119"/>
            <a:ext cx="4251960" cy="1477328"/>
          </a:xfrm>
          <a:prstGeom prst="rect">
            <a:avLst/>
          </a:prstGeom>
          <a:noFill/>
          <a:ln>
            <a:solidFill>
              <a:schemeClr val="tx1"/>
            </a:solidFill>
          </a:ln>
        </p:spPr>
        <p:txBody>
          <a:bodyPr wrap="square" rtlCol="0">
            <a:spAutoFit/>
          </a:bodyPr>
          <a:lstStyle/>
          <a:p>
            <a:r>
              <a:rPr kumimoji="1" lang="ja-JP" altLang="en-US" dirty="0"/>
              <a:t>千葉県八街市東吉田９１２</a:t>
            </a:r>
            <a:r>
              <a:rPr lang="ja-JP" altLang="en-US" dirty="0"/>
              <a:t>－</a:t>
            </a:r>
            <a:r>
              <a:rPr kumimoji="1" lang="ja-JP" altLang="en-US" dirty="0"/>
              <a:t>８</a:t>
            </a:r>
            <a:endParaRPr lang="en-US" altLang="ja-JP" dirty="0"/>
          </a:p>
          <a:p>
            <a:r>
              <a:rPr kumimoji="1" lang="en-US" altLang="ja-JP" dirty="0"/>
              <a:t>TEL</a:t>
            </a:r>
            <a:r>
              <a:rPr kumimoji="1" lang="ja-JP" altLang="en-US" dirty="0"/>
              <a:t> 　０４３</a:t>
            </a:r>
            <a:r>
              <a:rPr lang="ja-JP" altLang="en-US" dirty="0"/>
              <a:t>－</a:t>
            </a:r>
            <a:r>
              <a:rPr kumimoji="1" lang="ja-JP" altLang="en-US" dirty="0"/>
              <a:t>４４０</a:t>
            </a:r>
            <a:r>
              <a:rPr lang="ja-JP" altLang="en-US" dirty="0"/>
              <a:t>－</a:t>
            </a:r>
            <a:r>
              <a:rPr kumimoji="1" lang="ja-JP" altLang="en-US" dirty="0"/>
              <a:t>０３０１</a:t>
            </a:r>
            <a:endParaRPr kumimoji="1" lang="en-US" altLang="ja-JP" dirty="0"/>
          </a:p>
          <a:p>
            <a:r>
              <a:rPr lang="en-US" altLang="ja-JP" dirty="0"/>
              <a:t>FAX</a:t>
            </a:r>
            <a:r>
              <a:rPr lang="ja-JP" altLang="en-US" dirty="0"/>
              <a:t>　０４３－４４２－０３６７</a:t>
            </a:r>
            <a:endParaRPr lang="en-US" altLang="ja-JP" dirty="0"/>
          </a:p>
          <a:p>
            <a:r>
              <a:rPr lang="en-US" altLang="ja-JP" dirty="0"/>
              <a:t>HP</a:t>
            </a:r>
            <a:r>
              <a:rPr lang="ja-JP" altLang="en-US" dirty="0"/>
              <a:t>アドレス　　</a:t>
            </a:r>
            <a:r>
              <a:rPr lang="en-US" altLang="ja-JP" dirty="0">
                <a:hlinkClick r:id="rId5"/>
              </a:rPr>
              <a:t>http://kazenomura.jp/</a:t>
            </a:r>
            <a:endParaRPr lang="en-US" altLang="ja-JP" dirty="0"/>
          </a:p>
          <a:p>
            <a:r>
              <a:rPr lang="ja-JP" altLang="en-US" dirty="0"/>
              <a:t>担当者　　生活相談員</a:t>
            </a:r>
            <a:endParaRPr lang="en-US" altLang="ja-JP" dirty="0"/>
          </a:p>
        </p:txBody>
      </p:sp>
      <p:pic>
        <p:nvPicPr>
          <p:cNvPr id="11" name="図 10"/>
          <p:cNvPicPr>
            <a:picLocks noChangeAspect="1"/>
          </p:cNvPicPr>
          <p:nvPr/>
        </p:nvPicPr>
        <p:blipFill rotWithShape="1">
          <a:blip r:embed="rId6" cstate="print">
            <a:extLst>
              <a:ext uri="{28A0092B-C50C-407E-A947-70E740481C1C}">
                <a14:useLocalDpi xmlns:a14="http://schemas.microsoft.com/office/drawing/2010/main" val="0"/>
              </a:ext>
            </a:extLst>
          </a:blip>
          <a:srcRect b="35943"/>
          <a:stretch/>
        </p:blipFill>
        <p:spPr>
          <a:xfrm>
            <a:off x="741304" y="6458513"/>
            <a:ext cx="5357812" cy="1467815"/>
          </a:xfrm>
          <a:prstGeom prst="rect">
            <a:avLst/>
          </a:prstGeom>
          <a:noFill/>
          <a:ln>
            <a:noFill/>
          </a:ln>
        </p:spPr>
      </p:pic>
      <p:sp>
        <p:nvSpPr>
          <p:cNvPr id="14" name="円/楕円 13"/>
          <p:cNvSpPr/>
          <p:nvPr/>
        </p:nvSpPr>
        <p:spPr>
          <a:xfrm>
            <a:off x="77822" y="770372"/>
            <a:ext cx="1692612" cy="1353152"/>
          </a:xfrm>
          <a:prstGeom prst="ellipse">
            <a:avLst/>
          </a:prstGeom>
          <a:gradFill>
            <a:gsLst>
              <a:gs pos="20000">
                <a:srgbClr val="92D050"/>
              </a:gs>
              <a:gs pos="97000">
                <a:schemeClr val="bg1"/>
              </a:gs>
            </a:gsLst>
            <a:lin ang="27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わたしたちは入居者が安心して暮らせるよう全力を尽くします</a:t>
            </a:r>
          </a:p>
        </p:txBody>
      </p:sp>
      <p:sp>
        <p:nvSpPr>
          <p:cNvPr id="15" name="円/楕円 14"/>
          <p:cNvSpPr/>
          <p:nvPr/>
        </p:nvSpPr>
        <p:spPr>
          <a:xfrm>
            <a:off x="5033520" y="782229"/>
            <a:ext cx="1748631" cy="1444411"/>
          </a:xfrm>
          <a:prstGeom prst="ellipse">
            <a:avLst/>
          </a:prstGeom>
          <a:gradFill flip="none" rotWithShape="1">
            <a:gsLst>
              <a:gs pos="20000">
                <a:srgbClr val="92D050"/>
              </a:gs>
              <a:gs pos="97000">
                <a:schemeClr val="bg1"/>
              </a:gs>
            </a:gsLst>
            <a:lin ang="81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わたしたちは清潔に配慮し豊かな自然に満ちた環境を大切にします</a:t>
            </a:r>
          </a:p>
        </p:txBody>
      </p:sp>
      <p:sp>
        <p:nvSpPr>
          <p:cNvPr id="16" name="円/楕円 15"/>
          <p:cNvSpPr/>
          <p:nvPr/>
        </p:nvSpPr>
        <p:spPr>
          <a:xfrm>
            <a:off x="4698612" y="2934012"/>
            <a:ext cx="2063985" cy="1267359"/>
          </a:xfrm>
          <a:prstGeom prst="ellipse">
            <a:avLst/>
          </a:prstGeom>
          <a:gradFill flip="none" rotWithShape="1">
            <a:gsLst>
              <a:gs pos="20000">
                <a:srgbClr val="92D050"/>
              </a:gs>
              <a:gs pos="97000">
                <a:schemeClr val="bg1"/>
              </a:gs>
            </a:gsLst>
            <a:lin ang="135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わたしたちは</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入居者の要望を大切に</a:t>
            </a:r>
            <a:r>
              <a:rPr kumimoji="1" lang="ja-JP" altLang="en-US" sz="1400" b="1" dirty="0" err="1">
                <a:solidFill>
                  <a:schemeClr val="tx1"/>
                </a:solidFill>
                <a:latin typeface="+mn-ea"/>
              </a:rPr>
              <a:t>し</a:t>
            </a:r>
            <a:r>
              <a:rPr kumimoji="1" lang="ja-JP" altLang="en-US" sz="1400" b="1" dirty="0">
                <a:solidFill>
                  <a:schemeClr val="tx1"/>
                </a:solidFill>
                <a:latin typeface="+mn-ea"/>
              </a:rPr>
              <a:t>必要な支援が提供できるよう努めます</a:t>
            </a:r>
          </a:p>
        </p:txBody>
      </p:sp>
      <p:sp>
        <p:nvSpPr>
          <p:cNvPr id="17" name="円/楕円 16"/>
          <p:cNvSpPr/>
          <p:nvPr/>
        </p:nvSpPr>
        <p:spPr>
          <a:xfrm>
            <a:off x="290717" y="2988578"/>
            <a:ext cx="1786283" cy="1289082"/>
          </a:xfrm>
          <a:prstGeom prst="ellipse">
            <a:avLst/>
          </a:prstGeom>
          <a:gradFill flip="none" rotWithShape="1">
            <a:gsLst>
              <a:gs pos="20000">
                <a:srgbClr val="92D050"/>
              </a:gs>
              <a:gs pos="97000">
                <a:schemeClr val="bg1"/>
              </a:gs>
            </a:gsLst>
            <a:lin ang="189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わたしたちは入居者と訪れる人に笑顔で接します</a:t>
            </a:r>
          </a:p>
        </p:txBody>
      </p:sp>
      <p:sp>
        <p:nvSpPr>
          <p:cNvPr id="18" name="円/楕円 17"/>
          <p:cNvSpPr/>
          <p:nvPr/>
        </p:nvSpPr>
        <p:spPr>
          <a:xfrm>
            <a:off x="2339063" y="3651728"/>
            <a:ext cx="2139670" cy="950584"/>
          </a:xfrm>
          <a:prstGeom prst="ellipse">
            <a:avLst/>
          </a:prstGeom>
          <a:gradFill flip="none" rotWithShape="1">
            <a:gsLst>
              <a:gs pos="20000">
                <a:srgbClr val="92D050"/>
              </a:gs>
              <a:gs pos="97000">
                <a:schemeClr val="bg1"/>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わたしたちは</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地域との交流を大切にします</a:t>
            </a:r>
          </a:p>
        </p:txBody>
      </p:sp>
      <p:sp>
        <p:nvSpPr>
          <p:cNvPr id="19" name="タイトル 1"/>
          <p:cNvSpPr txBox="1">
            <a:spLocks/>
          </p:cNvSpPr>
          <p:nvPr/>
        </p:nvSpPr>
        <p:spPr>
          <a:xfrm>
            <a:off x="570810" y="4748332"/>
            <a:ext cx="5915025" cy="7685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dirty="0"/>
              <a:t>「夜間抜き打ち調査」を実施し、拘束や臭いの有無、コールの位置、</a:t>
            </a:r>
            <a:endParaRPr lang="en-US" altLang="ja-JP" sz="1400" dirty="0"/>
          </a:p>
          <a:p>
            <a:r>
              <a:rPr lang="ja-JP" altLang="en-US" sz="1400" dirty="0"/>
              <a:t>職員の対応プライバシーが守られているかの確認を行います。</a:t>
            </a:r>
            <a:endParaRPr lang="en-US" altLang="ja-JP" sz="1400" dirty="0"/>
          </a:p>
        </p:txBody>
      </p:sp>
      <p:sp>
        <p:nvSpPr>
          <p:cNvPr id="20" name="タイトル 1"/>
          <p:cNvSpPr txBox="1">
            <a:spLocks/>
          </p:cNvSpPr>
          <p:nvPr/>
        </p:nvSpPr>
        <p:spPr>
          <a:xfrm>
            <a:off x="348138" y="194043"/>
            <a:ext cx="5915025" cy="69330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1600" dirty="0"/>
              <a:t>～世界の水準を誇る～</a:t>
            </a:r>
            <a:br>
              <a:rPr lang="en-US" altLang="ja-JP" sz="1600" dirty="0"/>
            </a:br>
            <a:r>
              <a:rPr lang="ja-JP" altLang="en-US" sz="1600" dirty="0"/>
              <a:t>サービスの質を保する「悠」の認証を受けています。</a:t>
            </a:r>
          </a:p>
        </p:txBody>
      </p:sp>
      <p:sp>
        <p:nvSpPr>
          <p:cNvPr id="7" name="テキスト ボックス 6"/>
          <p:cNvSpPr txBox="1"/>
          <p:nvPr/>
        </p:nvSpPr>
        <p:spPr>
          <a:xfrm>
            <a:off x="3943148" y="4338213"/>
            <a:ext cx="109037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dirty="0"/>
              <a:t>　最</a:t>
            </a:r>
            <a:r>
              <a:rPr kumimoji="1" lang="ja-JP" altLang="en-US" dirty="0"/>
              <a:t>優秀</a:t>
            </a:r>
          </a:p>
        </p:txBody>
      </p:sp>
      <p:sp>
        <p:nvSpPr>
          <p:cNvPr id="21" name="テキスト ボックス 20"/>
          <p:cNvSpPr txBox="1"/>
          <p:nvPr/>
        </p:nvSpPr>
        <p:spPr>
          <a:xfrm>
            <a:off x="701215" y="4075181"/>
            <a:ext cx="96528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最優秀</a:t>
            </a:r>
          </a:p>
        </p:txBody>
      </p:sp>
      <p:sp>
        <p:nvSpPr>
          <p:cNvPr id="22" name="テキスト ボックス 21"/>
          <p:cNvSpPr txBox="1"/>
          <p:nvPr/>
        </p:nvSpPr>
        <p:spPr>
          <a:xfrm>
            <a:off x="570810" y="1972754"/>
            <a:ext cx="96528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dirty="0"/>
              <a:t>優秀</a:t>
            </a:r>
          </a:p>
        </p:txBody>
      </p:sp>
      <p:sp>
        <p:nvSpPr>
          <p:cNvPr id="23" name="テキスト ボックス 22"/>
          <p:cNvSpPr txBox="1"/>
          <p:nvPr/>
        </p:nvSpPr>
        <p:spPr>
          <a:xfrm>
            <a:off x="5577526" y="4223546"/>
            <a:ext cx="96528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最優秀</a:t>
            </a:r>
          </a:p>
        </p:txBody>
      </p:sp>
      <p:sp>
        <p:nvSpPr>
          <p:cNvPr id="24" name="テキスト ボックス 23"/>
          <p:cNvSpPr txBox="1"/>
          <p:nvPr/>
        </p:nvSpPr>
        <p:spPr>
          <a:xfrm>
            <a:off x="5502656" y="2030849"/>
            <a:ext cx="96528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最優秀</a:t>
            </a:r>
          </a:p>
        </p:txBody>
      </p:sp>
    </p:spTree>
    <p:extLst>
      <p:ext uri="{BB962C8B-B14F-4D97-AF65-F5344CB8AC3E}">
        <p14:creationId xmlns:p14="http://schemas.microsoft.com/office/powerpoint/2010/main" val="703252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940AD67D-3760-4D04-AC53-DB3FC082B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656" y="-180618"/>
            <a:ext cx="9049311" cy="12927586"/>
          </a:xfrm>
          <a:prstGeom prst="rect">
            <a:avLst/>
          </a:prstGeom>
        </p:spPr>
      </p:pic>
      <p:pic>
        <p:nvPicPr>
          <p:cNvPr id="3074" name="Picture 2">
            <a:extLst>
              <a:ext uri="{FF2B5EF4-FFF2-40B4-BE49-F238E27FC236}">
                <a16:creationId xmlns:a16="http://schemas.microsoft.com/office/drawing/2014/main" id="{3272A306-0FCD-45A6-9051-BB6621FB76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054" y="1318124"/>
            <a:ext cx="1793299" cy="12015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3" name="グループ化 2">
            <a:extLst>
              <a:ext uri="{FF2B5EF4-FFF2-40B4-BE49-F238E27FC236}">
                <a16:creationId xmlns:a16="http://schemas.microsoft.com/office/drawing/2014/main" id="{CAB2559C-0496-474F-9AA6-6C9AC0DF6B0E}"/>
              </a:ext>
            </a:extLst>
          </p:cNvPr>
          <p:cNvGrpSpPr/>
          <p:nvPr/>
        </p:nvGrpSpPr>
        <p:grpSpPr>
          <a:xfrm>
            <a:off x="2466979" y="1031734"/>
            <a:ext cx="4458482" cy="1611041"/>
            <a:chOff x="2412124" y="1592317"/>
            <a:chExt cx="4466512" cy="1844566"/>
          </a:xfrm>
        </p:grpSpPr>
        <p:sp>
          <p:nvSpPr>
            <p:cNvPr id="4" name="四角形: 角を丸くする 3">
              <a:extLst>
                <a:ext uri="{FF2B5EF4-FFF2-40B4-BE49-F238E27FC236}">
                  <a16:creationId xmlns:a16="http://schemas.microsoft.com/office/drawing/2014/main" id="{BF5A199A-4B8D-4BCD-8112-4644023293C1}"/>
                </a:ext>
              </a:extLst>
            </p:cNvPr>
            <p:cNvSpPr/>
            <p:nvPr/>
          </p:nvSpPr>
          <p:spPr>
            <a:xfrm>
              <a:off x="2412124" y="1592317"/>
              <a:ext cx="4114799" cy="1844566"/>
            </a:xfrm>
            <a:prstGeom prst="round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E302C85A-0018-4507-A3A1-4C2925DEA68E}"/>
                </a:ext>
              </a:extLst>
            </p:cNvPr>
            <p:cNvSpPr txBox="1"/>
            <p:nvPr/>
          </p:nvSpPr>
          <p:spPr>
            <a:xfrm>
              <a:off x="2641619" y="2188478"/>
              <a:ext cx="3742133" cy="1092408"/>
            </a:xfrm>
            <a:prstGeom prst="rect">
              <a:avLst/>
            </a:prstGeom>
            <a:noFill/>
          </p:spPr>
          <p:txBody>
            <a:bodyPr wrap="square" rtlCol="0">
              <a:spAutoFit/>
            </a:bodyPr>
            <a:lstStyle/>
            <a:p>
              <a:r>
                <a:rPr kumimoji="1" lang="ja-JP" altLang="en-US" sz="1400" dirty="0"/>
                <a:t>「もうひとつの我が家」として</a:t>
              </a:r>
              <a:r>
                <a:rPr kumimoji="1" lang="en-US" altLang="ja-JP" sz="1400" dirty="0"/>
                <a:t>97</a:t>
              </a:r>
              <a:r>
                <a:rPr kumimoji="1" lang="ja-JP" altLang="en-US" sz="1400" dirty="0"/>
                <a:t>名の方が生活しています。</a:t>
              </a:r>
              <a:endParaRPr kumimoji="1" lang="en-US" altLang="ja-JP" sz="1400" dirty="0"/>
            </a:p>
            <a:p>
              <a:r>
                <a:rPr kumimoji="1" lang="ja-JP" altLang="en-US" sz="1400" dirty="0"/>
                <a:t>サービスの質を保証する「悠」の認証を受けています。</a:t>
              </a:r>
              <a:endParaRPr kumimoji="1" lang="en-US" altLang="ja-JP" sz="1400" dirty="0"/>
            </a:p>
          </p:txBody>
        </p:sp>
        <p:sp>
          <p:nvSpPr>
            <p:cNvPr id="6" name="テキスト ボックス 5">
              <a:extLst>
                <a:ext uri="{FF2B5EF4-FFF2-40B4-BE49-F238E27FC236}">
                  <a16:creationId xmlns:a16="http://schemas.microsoft.com/office/drawing/2014/main" id="{783DB595-C0E2-47D8-B843-8626EA067ADD}"/>
                </a:ext>
              </a:extLst>
            </p:cNvPr>
            <p:cNvSpPr txBox="1"/>
            <p:nvPr/>
          </p:nvSpPr>
          <p:spPr>
            <a:xfrm>
              <a:off x="2558885" y="1732467"/>
              <a:ext cx="4319751" cy="422868"/>
            </a:xfrm>
            <a:prstGeom prst="rect">
              <a:avLst/>
            </a:prstGeom>
            <a:noFill/>
          </p:spPr>
          <p:txBody>
            <a:bodyPr wrap="square" rtlCol="0">
              <a:spAutoFit/>
            </a:bodyPr>
            <a:lstStyle/>
            <a:p>
              <a:r>
                <a:rPr kumimoji="1" lang="ja-JP" altLang="en-US" dirty="0">
                  <a:solidFill>
                    <a:schemeClr val="accent1"/>
                  </a:solidFill>
                  <a:latin typeface="HGPｺﾞｼｯｸE" panose="020B0900000000000000" pitchFamily="50" charset="-128"/>
                  <a:ea typeface="HGPｺﾞｼｯｸE" panose="020B0900000000000000" pitchFamily="50" charset="-128"/>
                </a:rPr>
                <a:t>特養ホーム八街</a:t>
              </a:r>
              <a:r>
                <a:rPr kumimoji="1" lang="en-US" altLang="ja-JP" dirty="0">
                  <a:solidFill>
                    <a:schemeClr val="accent1"/>
                  </a:solidFill>
                  <a:latin typeface="HGPｺﾞｼｯｸE" panose="020B0900000000000000" pitchFamily="50" charset="-128"/>
                  <a:ea typeface="HGPｺﾞｼｯｸE" panose="020B0900000000000000" pitchFamily="50" charset="-128"/>
                </a:rPr>
                <a:t>/</a:t>
              </a:r>
              <a:r>
                <a:rPr kumimoji="1" lang="ja-JP" altLang="en-US" dirty="0">
                  <a:solidFill>
                    <a:schemeClr val="accent1"/>
                  </a:solidFill>
                  <a:latin typeface="HGPｺﾞｼｯｸE" panose="020B0900000000000000" pitchFamily="50" charset="-128"/>
                  <a:ea typeface="HGPｺﾞｼｯｸE" panose="020B0900000000000000" pitchFamily="50" charset="-128"/>
                </a:rPr>
                <a:t>ショートステイ八街</a:t>
              </a:r>
              <a:endParaRPr kumimoji="1" lang="en-US" altLang="ja-JP" dirty="0">
                <a:solidFill>
                  <a:schemeClr val="accent1"/>
                </a:solidFill>
                <a:latin typeface="HGPｺﾞｼｯｸE" panose="020B0900000000000000" pitchFamily="50" charset="-128"/>
                <a:ea typeface="HGPｺﾞｼｯｸE" panose="020B0900000000000000" pitchFamily="50" charset="-128"/>
              </a:endParaRPr>
            </a:p>
          </p:txBody>
        </p:sp>
      </p:grpSp>
      <p:pic>
        <p:nvPicPr>
          <p:cNvPr id="3076" name="Picture 4">
            <a:extLst>
              <a:ext uri="{FF2B5EF4-FFF2-40B4-BE49-F238E27FC236}">
                <a16:creationId xmlns:a16="http://schemas.microsoft.com/office/drawing/2014/main" id="{7835831C-10CA-4501-9385-F339D128BC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6514" y="2947409"/>
            <a:ext cx="1905000" cy="12763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8" name="グループ化 7">
            <a:extLst>
              <a:ext uri="{FF2B5EF4-FFF2-40B4-BE49-F238E27FC236}">
                <a16:creationId xmlns:a16="http://schemas.microsoft.com/office/drawing/2014/main" id="{F34CC635-E7DC-4C3A-B431-13A04533F2FE}"/>
              </a:ext>
            </a:extLst>
          </p:cNvPr>
          <p:cNvGrpSpPr/>
          <p:nvPr/>
        </p:nvGrpSpPr>
        <p:grpSpPr>
          <a:xfrm>
            <a:off x="164490" y="2706879"/>
            <a:ext cx="4458482" cy="1611041"/>
            <a:chOff x="2412124" y="1592317"/>
            <a:chExt cx="4466512" cy="1844566"/>
          </a:xfrm>
        </p:grpSpPr>
        <p:sp>
          <p:nvSpPr>
            <p:cNvPr id="9" name="四角形: 角を丸くする 8">
              <a:extLst>
                <a:ext uri="{FF2B5EF4-FFF2-40B4-BE49-F238E27FC236}">
                  <a16:creationId xmlns:a16="http://schemas.microsoft.com/office/drawing/2014/main" id="{BFE8C9E9-35CC-4A8D-9771-924ECE2F80B7}"/>
                </a:ext>
              </a:extLst>
            </p:cNvPr>
            <p:cNvSpPr/>
            <p:nvPr/>
          </p:nvSpPr>
          <p:spPr>
            <a:xfrm>
              <a:off x="2412124" y="1592317"/>
              <a:ext cx="4114799" cy="1844566"/>
            </a:xfrm>
            <a:prstGeom prst="round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57F4E20-948F-48A7-8282-4B6EC676B386}"/>
                </a:ext>
              </a:extLst>
            </p:cNvPr>
            <p:cNvSpPr txBox="1"/>
            <p:nvPr/>
          </p:nvSpPr>
          <p:spPr>
            <a:xfrm>
              <a:off x="2412124" y="2295485"/>
              <a:ext cx="4110007" cy="845735"/>
            </a:xfrm>
            <a:prstGeom prst="rect">
              <a:avLst/>
            </a:prstGeom>
            <a:noFill/>
          </p:spPr>
          <p:txBody>
            <a:bodyPr wrap="square" rtlCol="0">
              <a:spAutoFit/>
            </a:bodyPr>
            <a:lstStyle/>
            <a:p>
              <a:r>
                <a:rPr kumimoji="1" lang="ja-JP" altLang="en-US" sz="1400" dirty="0"/>
                <a:t>機能訓練士による体操や脳トレ、口腔体操等を行いながら、健康で生き生きとした在宅生活が続けられるように支援します。</a:t>
              </a:r>
              <a:endParaRPr kumimoji="1" lang="en-US" altLang="ja-JP" sz="1400" dirty="0"/>
            </a:p>
          </p:txBody>
        </p:sp>
        <p:sp>
          <p:nvSpPr>
            <p:cNvPr id="11" name="テキスト ボックス 10">
              <a:extLst>
                <a:ext uri="{FF2B5EF4-FFF2-40B4-BE49-F238E27FC236}">
                  <a16:creationId xmlns:a16="http://schemas.microsoft.com/office/drawing/2014/main" id="{061690B3-1D86-4D68-8074-1D24ABF6C1CE}"/>
                </a:ext>
              </a:extLst>
            </p:cNvPr>
            <p:cNvSpPr txBox="1"/>
            <p:nvPr/>
          </p:nvSpPr>
          <p:spPr>
            <a:xfrm>
              <a:off x="2558885" y="1732467"/>
              <a:ext cx="4319751" cy="422868"/>
            </a:xfrm>
            <a:prstGeom prst="rect">
              <a:avLst/>
            </a:prstGeom>
            <a:noFill/>
          </p:spPr>
          <p:txBody>
            <a:bodyPr wrap="square" rtlCol="0">
              <a:spAutoFit/>
            </a:bodyPr>
            <a:lstStyle/>
            <a:p>
              <a:r>
                <a:rPr kumimoji="1" lang="ja-JP" altLang="en-US" dirty="0">
                  <a:solidFill>
                    <a:schemeClr val="accent1"/>
                  </a:solidFill>
                  <a:latin typeface="HGPｺﾞｼｯｸE" panose="020B0900000000000000" pitchFamily="50" charset="-128"/>
                  <a:ea typeface="HGPｺﾞｼｯｸE" panose="020B0900000000000000" pitchFamily="50" charset="-128"/>
                </a:rPr>
                <a:t>デイサービスセンター八街</a:t>
              </a:r>
              <a:endParaRPr kumimoji="1" lang="en-US" altLang="ja-JP" dirty="0">
                <a:solidFill>
                  <a:schemeClr val="accent1"/>
                </a:solidFill>
                <a:latin typeface="HGPｺﾞｼｯｸE" panose="020B0900000000000000" pitchFamily="50" charset="-128"/>
                <a:ea typeface="HGPｺﾞｼｯｸE" panose="020B0900000000000000" pitchFamily="50" charset="-128"/>
              </a:endParaRPr>
            </a:p>
          </p:txBody>
        </p:sp>
      </p:grpSp>
      <p:pic>
        <p:nvPicPr>
          <p:cNvPr id="3078" name="Picture 6">
            <a:extLst>
              <a:ext uri="{FF2B5EF4-FFF2-40B4-BE49-F238E27FC236}">
                <a16:creationId xmlns:a16="http://schemas.microsoft.com/office/drawing/2014/main" id="{7A1A1366-3C7C-49FF-A23F-39DAB07AEC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081" y="5006825"/>
            <a:ext cx="1905000" cy="12763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13" name="グループ化 12">
            <a:extLst>
              <a:ext uri="{FF2B5EF4-FFF2-40B4-BE49-F238E27FC236}">
                <a16:creationId xmlns:a16="http://schemas.microsoft.com/office/drawing/2014/main" id="{037E1A46-BC06-45CA-A08E-51BB30771A93}"/>
              </a:ext>
            </a:extLst>
          </p:cNvPr>
          <p:cNvGrpSpPr/>
          <p:nvPr/>
        </p:nvGrpSpPr>
        <p:grpSpPr>
          <a:xfrm>
            <a:off x="2472766" y="4394959"/>
            <a:ext cx="4458482" cy="2027873"/>
            <a:chOff x="2412124" y="1592317"/>
            <a:chExt cx="4466512" cy="1844566"/>
          </a:xfrm>
        </p:grpSpPr>
        <p:sp>
          <p:nvSpPr>
            <p:cNvPr id="14" name="四角形: 角を丸くする 13">
              <a:extLst>
                <a:ext uri="{FF2B5EF4-FFF2-40B4-BE49-F238E27FC236}">
                  <a16:creationId xmlns:a16="http://schemas.microsoft.com/office/drawing/2014/main" id="{E2390F24-127F-4766-AA9A-458D1ED663A8}"/>
                </a:ext>
              </a:extLst>
            </p:cNvPr>
            <p:cNvSpPr/>
            <p:nvPr/>
          </p:nvSpPr>
          <p:spPr>
            <a:xfrm>
              <a:off x="2412124" y="1592317"/>
              <a:ext cx="4114799" cy="1844566"/>
            </a:xfrm>
            <a:prstGeom prst="round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9F7EE780-80D1-4BD9-A694-91AAC07B0F2F}"/>
                </a:ext>
              </a:extLst>
            </p:cNvPr>
            <p:cNvSpPr txBox="1"/>
            <p:nvPr/>
          </p:nvSpPr>
          <p:spPr>
            <a:xfrm>
              <a:off x="2424585" y="2337451"/>
              <a:ext cx="4110007" cy="867862"/>
            </a:xfrm>
            <a:prstGeom prst="rect">
              <a:avLst/>
            </a:prstGeom>
            <a:noFill/>
          </p:spPr>
          <p:txBody>
            <a:bodyPr wrap="square" rtlCol="0">
              <a:spAutoFit/>
            </a:bodyPr>
            <a:lstStyle/>
            <a:p>
              <a:r>
                <a:rPr kumimoji="1" lang="ja-JP" altLang="en-US" sz="1400" dirty="0"/>
                <a:t>「ありがとう」と言われるよりも「ありがとう」と言える介護を目指しています。</a:t>
              </a:r>
              <a:endParaRPr kumimoji="1" lang="en-US" altLang="ja-JP" sz="1400" dirty="0"/>
            </a:p>
            <a:p>
              <a:r>
                <a:rPr kumimoji="1" lang="ja-JP" altLang="en-US" sz="1400" dirty="0"/>
                <a:t>定期巡回ステーションでは、</a:t>
              </a:r>
              <a:r>
                <a:rPr kumimoji="1" lang="en-US" altLang="ja-JP" sz="1400" dirty="0"/>
                <a:t>24</a:t>
              </a:r>
              <a:r>
                <a:rPr kumimoji="1" lang="ja-JP" altLang="en-US" sz="1400" dirty="0"/>
                <a:t>時間</a:t>
              </a:r>
              <a:r>
                <a:rPr kumimoji="1" lang="en-US" altLang="ja-JP" sz="1400" dirty="0"/>
                <a:t>365</a:t>
              </a:r>
              <a:r>
                <a:rPr kumimoji="1" lang="ja-JP" altLang="en-US" sz="1400" dirty="0"/>
                <a:t>日地域で過ごせるように安心をお届けします。</a:t>
              </a:r>
              <a:endParaRPr kumimoji="1" lang="en-US" altLang="ja-JP" sz="1400" dirty="0"/>
            </a:p>
          </p:txBody>
        </p:sp>
        <p:sp>
          <p:nvSpPr>
            <p:cNvPr id="16" name="テキスト ボックス 15">
              <a:extLst>
                <a:ext uri="{FF2B5EF4-FFF2-40B4-BE49-F238E27FC236}">
                  <a16:creationId xmlns:a16="http://schemas.microsoft.com/office/drawing/2014/main" id="{1E7EB98C-E056-43C3-B0C2-EF6769D8F510}"/>
                </a:ext>
              </a:extLst>
            </p:cNvPr>
            <p:cNvSpPr txBox="1"/>
            <p:nvPr/>
          </p:nvSpPr>
          <p:spPr>
            <a:xfrm>
              <a:off x="2558885" y="1732467"/>
              <a:ext cx="4319751" cy="740019"/>
            </a:xfrm>
            <a:prstGeom prst="rect">
              <a:avLst/>
            </a:prstGeom>
            <a:noFill/>
          </p:spPr>
          <p:txBody>
            <a:bodyPr wrap="square" rtlCol="0">
              <a:spAutoFit/>
            </a:bodyPr>
            <a:lstStyle/>
            <a:p>
              <a:r>
                <a:rPr kumimoji="1" lang="ja-JP" altLang="en-US" dirty="0">
                  <a:solidFill>
                    <a:schemeClr val="accent1"/>
                  </a:solidFill>
                  <a:latin typeface="HGPｺﾞｼｯｸE" panose="020B0900000000000000" pitchFamily="50" charset="-128"/>
                  <a:ea typeface="HGPｺﾞｼｯｸE" panose="020B0900000000000000" pitchFamily="50" charset="-128"/>
                </a:rPr>
                <a:t>介護ステーション八街</a:t>
              </a:r>
              <a:endParaRPr kumimoji="1" lang="en-US" altLang="ja-JP" dirty="0">
                <a:solidFill>
                  <a:schemeClr val="accent1"/>
                </a:solidFill>
                <a:latin typeface="HGPｺﾞｼｯｸE" panose="020B0900000000000000" pitchFamily="50" charset="-128"/>
                <a:ea typeface="HGPｺﾞｼｯｸE" panose="020B0900000000000000" pitchFamily="50" charset="-128"/>
              </a:endParaRPr>
            </a:p>
            <a:p>
              <a:r>
                <a:rPr kumimoji="1" lang="ja-JP" altLang="en-US" dirty="0">
                  <a:solidFill>
                    <a:schemeClr val="accent1"/>
                  </a:solidFill>
                  <a:latin typeface="HGPｺﾞｼｯｸE" panose="020B0900000000000000" pitchFamily="50" charset="-128"/>
                  <a:ea typeface="HGPｺﾞｼｯｸE" panose="020B0900000000000000" pitchFamily="50" charset="-128"/>
                </a:rPr>
                <a:t>定期巡回ステーション八街</a:t>
              </a:r>
              <a:endParaRPr kumimoji="1" lang="en-US" altLang="ja-JP" dirty="0">
                <a:solidFill>
                  <a:schemeClr val="accent1"/>
                </a:solidFill>
                <a:latin typeface="HGPｺﾞｼｯｸE" panose="020B0900000000000000" pitchFamily="50" charset="-128"/>
                <a:ea typeface="HGPｺﾞｼｯｸE" panose="020B0900000000000000" pitchFamily="50" charset="-128"/>
              </a:endParaRPr>
            </a:p>
          </p:txBody>
        </p:sp>
      </p:grpSp>
      <p:pic>
        <p:nvPicPr>
          <p:cNvPr id="3080" name="Picture 8">
            <a:extLst>
              <a:ext uri="{FF2B5EF4-FFF2-40B4-BE49-F238E27FC236}">
                <a16:creationId xmlns:a16="http://schemas.microsoft.com/office/drawing/2014/main" id="{9192888A-DD15-4346-809B-4081297AE0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6466" y="6992776"/>
            <a:ext cx="1905000" cy="12763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18" name="グループ化 17">
            <a:extLst>
              <a:ext uri="{FF2B5EF4-FFF2-40B4-BE49-F238E27FC236}">
                <a16:creationId xmlns:a16="http://schemas.microsoft.com/office/drawing/2014/main" id="{BD8D11A2-2AFD-4E5E-A64A-758F964AF888}"/>
              </a:ext>
            </a:extLst>
          </p:cNvPr>
          <p:cNvGrpSpPr/>
          <p:nvPr/>
        </p:nvGrpSpPr>
        <p:grpSpPr>
          <a:xfrm>
            <a:off x="183477" y="6527969"/>
            <a:ext cx="4458482" cy="1611041"/>
            <a:chOff x="2412124" y="1592317"/>
            <a:chExt cx="4466512" cy="1844566"/>
          </a:xfrm>
        </p:grpSpPr>
        <p:sp>
          <p:nvSpPr>
            <p:cNvPr id="19" name="四角形: 角を丸くする 18">
              <a:extLst>
                <a:ext uri="{FF2B5EF4-FFF2-40B4-BE49-F238E27FC236}">
                  <a16:creationId xmlns:a16="http://schemas.microsoft.com/office/drawing/2014/main" id="{DC886A15-4085-4F59-8409-1664BC990D25}"/>
                </a:ext>
              </a:extLst>
            </p:cNvPr>
            <p:cNvSpPr/>
            <p:nvPr/>
          </p:nvSpPr>
          <p:spPr>
            <a:xfrm>
              <a:off x="2412124" y="1592317"/>
              <a:ext cx="4114799" cy="1844566"/>
            </a:xfrm>
            <a:prstGeom prst="round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5F890E54-8A56-4C01-ADF5-BDCDEB0540CA}"/>
                </a:ext>
              </a:extLst>
            </p:cNvPr>
            <p:cNvSpPr txBox="1"/>
            <p:nvPr/>
          </p:nvSpPr>
          <p:spPr>
            <a:xfrm>
              <a:off x="2536818" y="2152872"/>
              <a:ext cx="3938641" cy="1092408"/>
            </a:xfrm>
            <a:prstGeom prst="rect">
              <a:avLst/>
            </a:prstGeom>
            <a:noFill/>
          </p:spPr>
          <p:txBody>
            <a:bodyPr wrap="square" rtlCol="0">
              <a:spAutoFit/>
            </a:bodyPr>
            <a:lstStyle/>
            <a:p>
              <a:r>
                <a:rPr kumimoji="1" lang="ja-JP" altLang="en-US" sz="1400" dirty="0"/>
                <a:t>介護に関するお悩み、ご相談があればお気軽にご連絡ください！</a:t>
              </a:r>
              <a:endParaRPr kumimoji="1" lang="en-US" altLang="ja-JP" sz="1400" dirty="0"/>
            </a:p>
            <a:p>
              <a:r>
                <a:rPr kumimoji="1" lang="ja-JP" altLang="en-US" sz="1400" dirty="0"/>
                <a:t>ケアマネージャーがしっかりサポートさせていただきます。</a:t>
              </a:r>
              <a:endParaRPr kumimoji="1" lang="en-US" altLang="ja-JP" sz="1400" dirty="0"/>
            </a:p>
          </p:txBody>
        </p:sp>
        <p:sp>
          <p:nvSpPr>
            <p:cNvPr id="21" name="テキスト ボックス 20">
              <a:extLst>
                <a:ext uri="{FF2B5EF4-FFF2-40B4-BE49-F238E27FC236}">
                  <a16:creationId xmlns:a16="http://schemas.microsoft.com/office/drawing/2014/main" id="{99B7A5D8-F64C-4CE1-8A06-E9E493E787FC}"/>
                </a:ext>
              </a:extLst>
            </p:cNvPr>
            <p:cNvSpPr txBox="1"/>
            <p:nvPr/>
          </p:nvSpPr>
          <p:spPr>
            <a:xfrm>
              <a:off x="2558885" y="1732467"/>
              <a:ext cx="4319751" cy="422868"/>
            </a:xfrm>
            <a:prstGeom prst="rect">
              <a:avLst/>
            </a:prstGeom>
            <a:noFill/>
          </p:spPr>
          <p:txBody>
            <a:bodyPr wrap="square" rtlCol="0">
              <a:spAutoFit/>
            </a:bodyPr>
            <a:lstStyle/>
            <a:p>
              <a:r>
                <a:rPr kumimoji="1" lang="ja-JP" altLang="en-US" dirty="0">
                  <a:solidFill>
                    <a:schemeClr val="accent1"/>
                  </a:solidFill>
                  <a:latin typeface="HGPｺﾞｼｯｸE" panose="020B0900000000000000" pitchFamily="50" charset="-128"/>
                  <a:ea typeface="HGPｺﾞｼｯｸE" panose="020B0900000000000000" pitchFamily="50" charset="-128"/>
                </a:rPr>
                <a:t>ケアプランセンター八街</a:t>
              </a:r>
              <a:endParaRPr kumimoji="1" lang="en-US" altLang="ja-JP" dirty="0">
                <a:solidFill>
                  <a:schemeClr val="accent1"/>
                </a:solidFill>
                <a:latin typeface="HGPｺﾞｼｯｸE" panose="020B0900000000000000" pitchFamily="50" charset="-128"/>
                <a:ea typeface="HGPｺﾞｼｯｸE" panose="020B0900000000000000" pitchFamily="50" charset="-128"/>
              </a:endParaRPr>
            </a:p>
          </p:txBody>
        </p:sp>
      </p:grpSp>
      <p:sp>
        <p:nvSpPr>
          <p:cNvPr id="2" name="テキスト ボックス 1">
            <a:extLst>
              <a:ext uri="{FF2B5EF4-FFF2-40B4-BE49-F238E27FC236}">
                <a16:creationId xmlns:a16="http://schemas.microsoft.com/office/drawing/2014/main" id="{D63E10DD-9F32-44A5-9F38-0B7F67145280}"/>
              </a:ext>
            </a:extLst>
          </p:cNvPr>
          <p:cNvSpPr txBox="1"/>
          <p:nvPr/>
        </p:nvSpPr>
        <p:spPr>
          <a:xfrm>
            <a:off x="183477" y="8290326"/>
            <a:ext cx="5045381" cy="3724096"/>
          </a:xfrm>
          <a:prstGeom prst="rect">
            <a:avLst/>
          </a:prstGeom>
          <a:noFill/>
        </p:spPr>
        <p:txBody>
          <a:bodyPr wrap="square" rtlCol="0">
            <a:spAutoFit/>
          </a:bodyPr>
          <a:lstStyle/>
          <a:p>
            <a:r>
              <a:rPr kumimoji="1" lang="ja-JP" altLang="en-US" sz="2000" dirty="0">
                <a:latin typeface="+mj-ea"/>
                <a:ea typeface="+mj-ea"/>
              </a:rPr>
              <a:t>生活クラブ風の村八街</a:t>
            </a:r>
            <a:endParaRPr kumimoji="1" lang="en-US" altLang="ja-JP" sz="2000" dirty="0">
              <a:latin typeface="+mj-ea"/>
              <a:ea typeface="+mj-ea"/>
            </a:endParaRPr>
          </a:p>
          <a:p>
            <a:r>
              <a:rPr kumimoji="1" lang="ja-JP" altLang="en-US" b="1" i="0" dirty="0">
                <a:solidFill>
                  <a:srgbClr val="333333"/>
                </a:solidFill>
                <a:effectLst/>
                <a:latin typeface="+mj-ea"/>
                <a:ea typeface="+mj-ea"/>
              </a:rPr>
              <a:t>〒</a:t>
            </a:r>
            <a:r>
              <a:rPr lang="en-US" altLang="zh-TW" b="1" i="0" dirty="0">
                <a:solidFill>
                  <a:srgbClr val="333333"/>
                </a:solidFill>
                <a:effectLst/>
                <a:latin typeface="+mj-ea"/>
                <a:ea typeface="+mj-ea"/>
              </a:rPr>
              <a:t>289-1</a:t>
            </a:r>
            <a:r>
              <a:rPr lang="en-US" altLang="ja-JP" b="1" i="0" dirty="0">
                <a:solidFill>
                  <a:srgbClr val="333333"/>
                </a:solidFill>
                <a:effectLst/>
                <a:latin typeface="+mj-ea"/>
                <a:ea typeface="+mj-ea"/>
              </a:rPr>
              <a:t>114</a:t>
            </a:r>
            <a:r>
              <a:rPr lang="ja-JP" altLang="en-US" b="1" i="0" dirty="0">
                <a:solidFill>
                  <a:srgbClr val="333333"/>
                </a:solidFill>
                <a:effectLst/>
                <a:latin typeface="+mj-ea"/>
                <a:ea typeface="+mj-ea"/>
              </a:rPr>
              <a:t>　八街市東吉田</a:t>
            </a:r>
            <a:r>
              <a:rPr lang="en-US" altLang="ja-JP" b="1" dirty="0">
                <a:solidFill>
                  <a:srgbClr val="333333"/>
                </a:solidFill>
                <a:latin typeface="+mj-ea"/>
                <a:ea typeface="+mj-ea"/>
              </a:rPr>
              <a:t>912-8</a:t>
            </a:r>
            <a:endParaRPr lang="en-US" altLang="zh-TW" b="1" i="0" dirty="0">
              <a:solidFill>
                <a:srgbClr val="333333"/>
              </a:solidFill>
              <a:effectLst/>
              <a:latin typeface="+mj-ea"/>
              <a:ea typeface="+mj-ea"/>
            </a:endParaRPr>
          </a:p>
          <a:p>
            <a:endParaRPr kumimoji="1" lang="en-US" altLang="ja-JP" sz="1600" dirty="0">
              <a:solidFill>
                <a:srgbClr val="333333"/>
              </a:solidFill>
              <a:latin typeface="+mj-ea"/>
              <a:ea typeface="+mj-ea"/>
            </a:endParaRPr>
          </a:p>
          <a:p>
            <a:r>
              <a:rPr kumimoji="1" lang="ja-JP" altLang="en-US" sz="1600" b="1" dirty="0">
                <a:solidFill>
                  <a:srgbClr val="333333"/>
                </a:solidFill>
                <a:latin typeface="+mj-ea"/>
                <a:ea typeface="+mj-ea"/>
              </a:rPr>
              <a:t>特養ホーム八街</a:t>
            </a:r>
            <a:r>
              <a:rPr kumimoji="1" lang="en-US" altLang="ja-JP" sz="1600" b="1" dirty="0">
                <a:solidFill>
                  <a:srgbClr val="333333"/>
                </a:solidFill>
                <a:latin typeface="+mj-ea"/>
                <a:ea typeface="+mj-ea"/>
              </a:rPr>
              <a:t>/</a:t>
            </a:r>
            <a:r>
              <a:rPr kumimoji="1" lang="ja-JP" altLang="en-US" sz="1600" b="1" dirty="0">
                <a:solidFill>
                  <a:srgbClr val="333333"/>
                </a:solidFill>
                <a:latin typeface="+mj-ea"/>
                <a:ea typeface="+mj-ea"/>
              </a:rPr>
              <a:t>ショートステイ八街</a:t>
            </a:r>
            <a:endParaRPr kumimoji="1" lang="en-US" altLang="ja-JP" sz="1600" b="1" dirty="0">
              <a:solidFill>
                <a:srgbClr val="333333"/>
              </a:solidFill>
              <a:latin typeface="+mj-ea"/>
              <a:ea typeface="+mj-ea"/>
            </a:endParaRPr>
          </a:p>
          <a:p>
            <a:r>
              <a:rPr kumimoji="1" lang="ja-JP" altLang="en-US" sz="1600" dirty="0">
                <a:solidFill>
                  <a:srgbClr val="333333"/>
                </a:solidFill>
                <a:latin typeface="+mj-ea"/>
                <a:ea typeface="+mj-ea"/>
              </a:rPr>
              <a:t>電話　</a:t>
            </a:r>
            <a:r>
              <a:rPr kumimoji="1" lang="en-US" altLang="ja-JP" sz="1600" dirty="0">
                <a:solidFill>
                  <a:srgbClr val="333333"/>
                </a:solidFill>
                <a:latin typeface="+mj-ea"/>
                <a:ea typeface="+mj-ea"/>
              </a:rPr>
              <a:t>043</a:t>
            </a:r>
            <a:r>
              <a:rPr kumimoji="1" lang="ja-JP" altLang="en-US" sz="1600" dirty="0">
                <a:solidFill>
                  <a:srgbClr val="333333"/>
                </a:solidFill>
                <a:latin typeface="+mj-ea"/>
                <a:ea typeface="+mj-ea"/>
              </a:rPr>
              <a:t>（</a:t>
            </a:r>
            <a:r>
              <a:rPr kumimoji="1" lang="en-US" altLang="ja-JP" sz="1600" dirty="0">
                <a:solidFill>
                  <a:srgbClr val="333333"/>
                </a:solidFill>
                <a:latin typeface="+mj-ea"/>
                <a:ea typeface="+mj-ea"/>
              </a:rPr>
              <a:t>440</a:t>
            </a:r>
            <a:r>
              <a:rPr kumimoji="1" lang="ja-JP" altLang="en-US" sz="1600" dirty="0">
                <a:solidFill>
                  <a:srgbClr val="333333"/>
                </a:solidFill>
                <a:latin typeface="+mj-ea"/>
                <a:ea typeface="+mj-ea"/>
              </a:rPr>
              <a:t>）</a:t>
            </a:r>
            <a:r>
              <a:rPr kumimoji="1" lang="en-US" altLang="ja-JP" sz="1600" dirty="0">
                <a:solidFill>
                  <a:srgbClr val="333333"/>
                </a:solidFill>
                <a:latin typeface="+mj-ea"/>
                <a:ea typeface="+mj-ea"/>
              </a:rPr>
              <a:t>0301/ FAX</a:t>
            </a:r>
            <a:r>
              <a:rPr kumimoji="1" lang="ja-JP" altLang="en-US" sz="1600" dirty="0">
                <a:solidFill>
                  <a:srgbClr val="333333"/>
                </a:solidFill>
                <a:latin typeface="+mj-ea"/>
                <a:ea typeface="+mj-ea"/>
              </a:rPr>
              <a:t>　</a:t>
            </a:r>
            <a:r>
              <a:rPr kumimoji="1" lang="en-US" altLang="ja-JP" sz="1600" dirty="0">
                <a:solidFill>
                  <a:srgbClr val="333333"/>
                </a:solidFill>
                <a:latin typeface="+mj-ea"/>
                <a:ea typeface="+mj-ea"/>
              </a:rPr>
              <a:t>043</a:t>
            </a:r>
            <a:r>
              <a:rPr kumimoji="1" lang="ja-JP" altLang="en-US" sz="1600" dirty="0">
                <a:solidFill>
                  <a:srgbClr val="333333"/>
                </a:solidFill>
                <a:latin typeface="+mj-ea"/>
                <a:ea typeface="+mj-ea"/>
              </a:rPr>
              <a:t>（</a:t>
            </a:r>
            <a:r>
              <a:rPr kumimoji="1" lang="en-US" altLang="ja-JP" sz="1600" dirty="0">
                <a:solidFill>
                  <a:srgbClr val="333333"/>
                </a:solidFill>
                <a:latin typeface="+mj-ea"/>
                <a:ea typeface="+mj-ea"/>
              </a:rPr>
              <a:t>442</a:t>
            </a:r>
            <a:r>
              <a:rPr kumimoji="1" lang="ja-JP" altLang="en-US" sz="1600" dirty="0">
                <a:solidFill>
                  <a:srgbClr val="333333"/>
                </a:solidFill>
                <a:latin typeface="+mj-ea"/>
                <a:ea typeface="+mj-ea"/>
              </a:rPr>
              <a:t>）</a:t>
            </a:r>
            <a:r>
              <a:rPr kumimoji="1" lang="en-US" altLang="ja-JP" sz="1600" dirty="0">
                <a:solidFill>
                  <a:srgbClr val="333333"/>
                </a:solidFill>
                <a:latin typeface="+mj-ea"/>
                <a:ea typeface="+mj-ea"/>
              </a:rPr>
              <a:t>0367</a:t>
            </a:r>
          </a:p>
          <a:p>
            <a:endParaRPr kumimoji="1" lang="en-US" altLang="ja-JP" sz="1600" dirty="0">
              <a:solidFill>
                <a:srgbClr val="333333"/>
              </a:solidFill>
              <a:latin typeface="+mj-ea"/>
              <a:ea typeface="+mj-ea"/>
            </a:endParaRPr>
          </a:p>
          <a:p>
            <a:r>
              <a:rPr kumimoji="1" lang="ja-JP" altLang="en-US" sz="1600" b="1" dirty="0">
                <a:latin typeface="+mj-ea"/>
                <a:ea typeface="+mj-ea"/>
              </a:rPr>
              <a:t>デイサービスセンター八街</a:t>
            </a:r>
            <a:endParaRPr kumimoji="1" lang="en-US" altLang="ja-JP" sz="1600" b="1" dirty="0">
              <a:latin typeface="+mj-ea"/>
              <a:ea typeface="+mj-ea"/>
            </a:endParaRPr>
          </a:p>
          <a:p>
            <a:r>
              <a:rPr kumimoji="1" lang="ja-JP" altLang="en-US" sz="1600" dirty="0">
                <a:latin typeface="+mj-ea"/>
                <a:ea typeface="+mj-ea"/>
              </a:rPr>
              <a:t>電話　</a:t>
            </a:r>
            <a:r>
              <a:rPr kumimoji="1" lang="en-US" altLang="ja-JP" sz="1600" dirty="0">
                <a:latin typeface="+mj-ea"/>
                <a:ea typeface="+mj-ea"/>
              </a:rPr>
              <a:t>043</a:t>
            </a:r>
            <a:r>
              <a:rPr kumimoji="1" lang="ja-JP" altLang="en-US" sz="1600" dirty="0">
                <a:latin typeface="+mj-ea"/>
                <a:ea typeface="+mj-ea"/>
              </a:rPr>
              <a:t>（</a:t>
            </a:r>
            <a:r>
              <a:rPr kumimoji="1" lang="en-US" altLang="ja-JP" sz="1600" dirty="0">
                <a:latin typeface="+mj-ea"/>
                <a:ea typeface="+mj-ea"/>
              </a:rPr>
              <a:t>440</a:t>
            </a:r>
            <a:r>
              <a:rPr kumimoji="1" lang="ja-JP" altLang="en-US" sz="1600" dirty="0">
                <a:latin typeface="+mj-ea"/>
                <a:ea typeface="+mj-ea"/>
              </a:rPr>
              <a:t>）</a:t>
            </a:r>
            <a:r>
              <a:rPr kumimoji="1" lang="en-US" altLang="ja-JP" sz="1600" dirty="0">
                <a:latin typeface="+mj-ea"/>
                <a:ea typeface="+mj-ea"/>
              </a:rPr>
              <a:t>0315/ FAX</a:t>
            </a:r>
            <a:r>
              <a:rPr kumimoji="1" lang="ja-JP" altLang="en-US" sz="1600" dirty="0">
                <a:latin typeface="+mj-ea"/>
                <a:ea typeface="+mj-ea"/>
              </a:rPr>
              <a:t>　</a:t>
            </a:r>
            <a:r>
              <a:rPr kumimoji="1" lang="en-US" altLang="ja-JP" sz="1600" dirty="0">
                <a:latin typeface="+mj-ea"/>
                <a:ea typeface="+mj-ea"/>
              </a:rPr>
              <a:t>043</a:t>
            </a:r>
            <a:r>
              <a:rPr kumimoji="1" lang="ja-JP" altLang="en-US" sz="1600" dirty="0">
                <a:latin typeface="+mj-ea"/>
                <a:ea typeface="+mj-ea"/>
              </a:rPr>
              <a:t>（</a:t>
            </a:r>
            <a:r>
              <a:rPr kumimoji="1" lang="en-US" altLang="ja-JP" sz="1600" dirty="0">
                <a:latin typeface="+mj-ea"/>
                <a:ea typeface="+mj-ea"/>
              </a:rPr>
              <a:t>442</a:t>
            </a:r>
            <a:r>
              <a:rPr kumimoji="1" lang="ja-JP" altLang="en-US" sz="1600" dirty="0">
                <a:latin typeface="+mj-ea"/>
                <a:ea typeface="+mj-ea"/>
              </a:rPr>
              <a:t>）</a:t>
            </a:r>
            <a:r>
              <a:rPr kumimoji="1" lang="en-US" altLang="ja-JP" sz="1600" dirty="0">
                <a:latin typeface="+mj-ea"/>
                <a:ea typeface="+mj-ea"/>
              </a:rPr>
              <a:t>0367</a:t>
            </a:r>
          </a:p>
          <a:p>
            <a:endParaRPr kumimoji="1" lang="en-US" altLang="ja-JP" sz="1600" dirty="0">
              <a:latin typeface="+mj-ea"/>
              <a:ea typeface="+mj-ea"/>
            </a:endParaRPr>
          </a:p>
          <a:p>
            <a:r>
              <a:rPr kumimoji="1" lang="ja-JP" altLang="en-US" sz="1600" b="1" dirty="0">
                <a:latin typeface="+mj-ea"/>
                <a:ea typeface="+mj-ea"/>
              </a:rPr>
              <a:t>介護ステーション八街</a:t>
            </a:r>
            <a:r>
              <a:rPr kumimoji="1" lang="en-US" altLang="ja-JP" sz="1600" b="1" dirty="0">
                <a:latin typeface="+mj-ea"/>
                <a:ea typeface="+mj-ea"/>
              </a:rPr>
              <a:t>/</a:t>
            </a:r>
            <a:r>
              <a:rPr kumimoji="1" lang="ja-JP" altLang="en-US" sz="1600" b="1" dirty="0">
                <a:latin typeface="+mj-ea"/>
                <a:ea typeface="+mj-ea"/>
              </a:rPr>
              <a:t>定期巡回ステーション</a:t>
            </a:r>
            <a:r>
              <a:rPr kumimoji="1" lang="ja-JP" altLang="en-US" sz="1400" b="1" dirty="0">
                <a:latin typeface="+mj-ea"/>
                <a:ea typeface="+mj-ea"/>
              </a:rPr>
              <a:t>八街</a:t>
            </a:r>
            <a:endParaRPr kumimoji="1" lang="en-US" altLang="ja-JP" sz="1600" b="1" dirty="0">
              <a:latin typeface="+mj-ea"/>
              <a:ea typeface="+mj-ea"/>
            </a:endParaRPr>
          </a:p>
          <a:p>
            <a:r>
              <a:rPr kumimoji="1" lang="ja-JP" altLang="en-US" sz="1600" dirty="0">
                <a:latin typeface="+mj-ea"/>
                <a:ea typeface="+mj-ea"/>
              </a:rPr>
              <a:t>電話　</a:t>
            </a:r>
            <a:r>
              <a:rPr kumimoji="1" lang="en-US" altLang="ja-JP" sz="1600" dirty="0">
                <a:latin typeface="+mj-ea"/>
                <a:ea typeface="+mj-ea"/>
              </a:rPr>
              <a:t>043</a:t>
            </a:r>
            <a:r>
              <a:rPr kumimoji="1" lang="ja-JP" altLang="en-US" sz="1600" dirty="0">
                <a:latin typeface="+mj-ea"/>
                <a:ea typeface="+mj-ea"/>
              </a:rPr>
              <a:t>（</a:t>
            </a:r>
            <a:r>
              <a:rPr kumimoji="1" lang="en-US" altLang="ja-JP" sz="1600" dirty="0">
                <a:latin typeface="+mj-ea"/>
                <a:ea typeface="+mj-ea"/>
              </a:rPr>
              <a:t>443</a:t>
            </a:r>
            <a:r>
              <a:rPr kumimoji="1" lang="ja-JP" altLang="en-US" sz="1600" dirty="0">
                <a:latin typeface="+mj-ea"/>
                <a:ea typeface="+mj-ea"/>
              </a:rPr>
              <a:t>）</a:t>
            </a:r>
            <a:r>
              <a:rPr kumimoji="1" lang="en-US" altLang="ja-JP" sz="1600" dirty="0">
                <a:latin typeface="+mj-ea"/>
                <a:ea typeface="+mj-ea"/>
              </a:rPr>
              <a:t>8159/ FAX</a:t>
            </a:r>
            <a:r>
              <a:rPr kumimoji="1" lang="ja-JP" altLang="en-US" sz="1600" dirty="0">
                <a:latin typeface="+mj-ea"/>
                <a:ea typeface="+mj-ea"/>
              </a:rPr>
              <a:t>　</a:t>
            </a:r>
            <a:r>
              <a:rPr kumimoji="1" lang="en-US" altLang="ja-JP" sz="1600" dirty="0">
                <a:latin typeface="+mj-ea"/>
                <a:ea typeface="+mj-ea"/>
              </a:rPr>
              <a:t>043</a:t>
            </a:r>
            <a:r>
              <a:rPr kumimoji="1" lang="ja-JP" altLang="en-US" sz="1600" dirty="0">
                <a:latin typeface="+mj-ea"/>
                <a:ea typeface="+mj-ea"/>
              </a:rPr>
              <a:t>（</a:t>
            </a:r>
            <a:r>
              <a:rPr kumimoji="1" lang="en-US" altLang="ja-JP" sz="1600" dirty="0">
                <a:latin typeface="+mj-ea"/>
                <a:ea typeface="+mj-ea"/>
              </a:rPr>
              <a:t>442</a:t>
            </a:r>
            <a:r>
              <a:rPr kumimoji="1" lang="ja-JP" altLang="en-US" sz="1600" dirty="0">
                <a:latin typeface="+mj-ea"/>
                <a:ea typeface="+mj-ea"/>
              </a:rPr>
              <a:t>）</a:t>
            </a:r>
            <a:r>
              <a:rPr kumimoji="1" lang="en-US" altLang="ja-JP" sz="1600" dirty="0">
                <a:latin typeface="+mj-ea"/>
                <a:ea typeface="+mj-ea"/>
              </a:rPr>
              <a:t>0367</a:t>
            </a:r>
          </a:p>
          <a:p>
            <a:endParaRPr kumimoji="1" lang="en-US" altLang="ja-JP" sz="1600" dirty="0">
              <a:latin typeface="+mj-ea"/>
              <a:ea typeface="+mj-ea"/>
            </a:endParaRPr>
          </a:p>
          <a:p>
            <a:r>
              <a:rPr kumimoji="1" lang="ja-JP" altLang="en-US" sz="1600" b="1" dirty="0">
                <a:latin typeface="+mj-ea"/>
                <a:ea typeface="+mj-ea"/>
              </a:rPr>
              <a:t>ケアプランセンター八街</a:t>
            </a:r>
            <a:endParaRPr kumimoji="1" lang="en-US" altLang="ja-JP" sz="1600" b="1" dirty="0">
              <a:latin typeface="+mj-ea"/>
              <a:ea typeface="+mj-ea"/>
            </a:endParaRPr>
          </a:p>
          <a:p>
            <a:r>
              <a:rPr kumimoji="1" lang="ja-JP" altLang="en-US" sz="1600" dirty="0">
                <a:latin typeface="+mj-ea"/>
                <a:ea typeface="+mj-ea"/>
              </a:rPr>
              <a:t>電話　</a:t>
            </a:r>
            <a:r>
              <a:rPr kumimoji="1" lang="en-US" altLang="ja-JP" sz="1600" dirty="0">
                <a:latin typeface="+mj-ea"/>
                <a:ea typeface="+mj-ea"/>
              </a:rPr>
              <a:t>043</a:t>
            </a:r>
            <a:r>
              <a:rPr kumimoji="1" lang="ja-JP" altLang="en-US" sz="1600" dirty="0">
                <a:latin typeface="+mj-ea"/>
                <a:ea typeface="+mj-ea"/>
              </a:rPr>
              <a:t>（</a:t>
            </a:r>
            <a:r>
              <a:rPr kumimoji="1" lang="en-US" altLang="ja-JP" sz="1600" dirty="0">
                <a:latin typeface="+mj-ea"/>
                <a:ea typeface="+mj-ea"/>
              </a:rPr>
              <a:t>440</a:t>
            </a:r>
            <a:r>
              <a:rPr kumimoji="1" lang="ja-JP" altLang="en-US" sz="1600" dirty="0">
                <a:latin typeface="+mj-ea"/>
                <a:ea typeface="+mj-ea"/>
              </a:rPr>
              <a:t>）</a:t>
            </a:r>
            <a:r>
              <a:rPr kumimoji="1" lang="en-US" altLang="ja-JP" sz="1600" dirty="0">
                <a:latin typeface="+mj-ea"/>
                <a:ea typeface="+mj-ea"/>
              </a:rPr>
              <a:t>0302/ FAX</a:t>
            </a:r>
            <a:r>
              <a:rPr kumimoji="1" lang="ja-JP" altLang="en-US" sz="1600" dirty="0">
                <a:latin typeface="+mj-ea"/>
                <a:ea typeface="+mj-ea"/>
              </a:rPr>
              <a:t>　</a:t>
            </a:r>
            <a:r>
              <a:rPr kumimoji="1" lang="en-US" altLang="ja-JP" sz="1600" dirty="0">
                <a:latin typeface="+mj-ea"/>
                <a:ea typeface="+mj-ea"/>
              </a:rPr>
              <a:t>043</a:t>
            </a:r>
            <a:r>
              <a:rPr kumimoji="1" lang="ja-JP" altLang="en-US" sz="1600" dirty="0">
                <a:latin typeface="+mj-ea"/>
                <a:ea typeface="+mj-ea"/>
              </a:rPr>
              <a:t>（</a:t>
            </a:r>
            <a:r>
              <a:rPr kumimoji="1" lang="en-US" altLang="ja-JP" sz="1600" dirty="0">
                <a:latin typeface="+mj-ea"/>
                <a:ea typeface="+mj-ea"/>
              </a:rPr>
              <a:t>440</a:t>
            </a:r>
            <a:r>
              <a:rPr kumimoji="1" lang="ja-JP" altLang="en-US" sz="1600" dirty="0">
                <a:latin typeface="+mj-ea"/>
                <a:ea typeface="+mj-ea"/>
              </a:rPr>
              <a:t>）</a:t>
            </a:r>
            <a:r>
              <a:rPr kumimoji="1" lang="en-US" altLang="ja-JP" sz="1600" dirty="0">
                <a:latin typeface="+mj-ea"/>
                <a:ea typeface="+mj-ea"/>
              </a:rPr>
              <a:t>0310</a:t>
            </a:r>
            <a:endParaRPr kumimoji="1" lang="ja-JP" altLang="en-US" sz="1600" dirty="0">
              <a:latin typeface="+mj-ea"/>
              <a:ea typeface="+mj-ea"/>
            </a:endParaRPr>
          </a:p>
        </p:txBody>
      </p:sp>
      <p:pic>
        <p:nvPicPr>
          <p:cNvPr id="23" name="図 22">
            <a:extLst>
              <a:ext uri="{FF2B5EF4-FFF2-40B4-BE49-F238E27FC236}">
                <a16:creationId xmlns:a16="http://schemas.microsoft.com/office/drawing/2014/main" id="{6EDD17A3-5E1F-475E-A0C6-780854D9DFDD}"/>
              </a:ext>
            </a:extLst>
          </p:cNvPr>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r="55956" b="52048"/>
          <a:stretch/>
        </p:blipFill>
        <p:spPr>
          <a:xfrm>
            <a:off x="4775256" y="10037484"/>
            <a:ext cx="2322958" cy="2027873"/>
          </a:xfrm>
          <a:prstGeom prst="rect">
            <a:avLst/>
          </a:prstGeom>
        </p:spPr>
      </p:pic>
      <p:pic>
        <p:nvPicPr>
          <p:cNvPr id="7" name="図 6">
            <a:extLst>
              <a:ext uri="{FF2B5EF4-FFF2-40B4-BE49-F238E27FC236}">
                <a16:creationId xmlns:a16="http://schemas.microsoft.com/office/drawing/2014/main" id="{9D857343-DCF0-42DA-BD0E-A05CCEDA883E}"/>
              </a:ext>
            </a:extLst>
          </p:cNvPr>
          <p:cNvPicPr>
            <a:picLocks noChangeAspect="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31504" y="4018375"/>
            <a:ext cx="1035067" cy="1035067"/>
          </a:xfrm>
          <a:prstGeom prst="rect">
            <a:avLst/>
          </a:prstGeom>
        </p:spPr>
      </p:pic>
      <p:sp>
        <p:nvSpPr>
          <p:cNvPr id="12" name="テキスト ボックス 11">
            <a:extLst>
              <a:ext uri="{FF2B5EF4-FFF2-40B4-BE49-F238E27FC236}">
                <a16:creationId xmlns:a16="http://schemas.microsoft.com/office/drawing/2014/main" id="{59A13874-7F2D-4CDE-AFD3-94807F22CE27}"/>
              </a:ext>
            </a:extLst>
          </p:cNvPr>
          <p:cNvSpPr txBox="1"/>
          <p:nvPr/>
        </p:nvSpPr>
        <p:spPr>
          <a:xfrm>
            <a:off x="307947" y="0"/>
            <a:ext cx="6123519" cy="923330"/>
          </a:xfrm>
          <a:prstGeom prst="rect">
            <a:avLst/>
          </a:prstGeom>
          <a:noFill/>
        </p:spPr>
        <p:txBody>
          <a:bodyPr wrap="square" rtlCol="0">
            <a:spAutoFit/>
          </a:bodyPr>
          <a:lstStyle/>
          <a:p>
            <a:r>
              <a:rPr kumimoji="1" lang="ja-JP" altLang="en-US" dirty="0"/>
              <a:t>風の村特養ホーム八街には下記のような</a:t>
            </a:r>
            <a:endParaRPr kumimoji="1" lang="en-US" altLang="ja-JP" dirty="0"/>
          </a:p>
          <a:p>
            <a:r>
              <a:rPr kumimoji="1" lang="ja-JP" altLang="en-US" dirty="0"/>
              <a:t>介護サービス事業所が入っています。</a:t>
            </a:r>
            <a:endParaRPr kumimoji="1" lang="en-US" altLang="ja-JP" dirty="0"/>
          </a:p>
          <a:p>
            <a:r>
              <a:rPr lang="en-US" altLang="ja-JP" dirty="0"/>
              <a:t>※</a:t>
            </a:r>
            <a:r>
              <a:rPr lang="ja-JP" altLang="en-US" dirty="0"/>
              <a:t>特養との併用はできませんのでご了承ください</a:t>
            </a:r>
            <a:endParaRPr kumimoji="1" lang="ja-JP" altLang="en-US" dirty="0"/>
          </a:p>
        </p:txBody>
      </p:sp>
    </p:spTree>
    <p:extLst>
      <p:ext uri="{BB962C8B-B14F-4D97-AF65-F5344CB8AC3E}">
        <p14:creationId xmlns:p14="http://schemas.microsoft.com/office/powerpoint/2010/main" val="29607231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4610</TotalTime>
  <Words>1365</Words>
  <Application>Microsoft Office PowerPoint</Application>
  <PresentationFormat>ワイド画面</PresentationFormat>
  <Paragraphs>177</Paragraphs>
  <Slides>9</Slides>
  <Notes>9</Notes>
  <HiddenSlides>2</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9</vt:i4>
      </vt:variant>
    </vt:vector>
  </HeadingPairs>
  <TitlesOfParts>
    <vt:vector size="19" baseType="lpstr">
      <vt:lpstr>HGPｺﾞｼｯｸE</vt:lpstr>
      <vt:lpstr>HGP創英角ﾎﾟｯﾌﾟ体</vt:lpstr>
      <vt:lpstr>HGS創英角ｺﾞｼｯｸUB</vt:lpstr>
      <vt:lpstr>HG丸ｺﾞｼｯｸM-PRO</vt:lpstr>
      <vt:lpstr>ＭＳ Ｐゴシック</vt:lpstr>
      <vt:lpstr>新細明體</vt:lpstr>
      <vt:lpstr>Arial</vt:lpstr>
      <vt:lpstr>Calibri</vt:lpstr>
      <vt:lpstr>Calibri Light</vt:lpstr>
      <vt:lpstr>Office テーマ</vt:lpstr>
      <vt:lpstr>社会福祉法人　生活クラブ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施設の全容写真 特養ホーム・ショートステイ・デイサービスセンター・ケアプランセンター・訪問介護・定期巡回・喫茶アルルカンが併設されています。</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社会福祉法人　 　　　生活クラブ　風の村</dc:title>
  <dc:creator>ND121</dc:creator>
  <cp:lastModifiedBy>康治 石井</cp:lastModifiedBy>
  <cp:revision>139</cp:revision>
  <cp:lastPrinted>2023-03-14T03:18:25Z</cp:lastPrinted>
  <dcterms:created xsi:type="dcterms:W3CDTF">2017-10-03T04:19:48Z</dcterms:created>
  <dcterms:modified xsi:type="dcterms:W3CDTF">2024-01-04T02:05:20Z</dcterms:modified>
</cp:coreProperties>
</file>